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jpeg" ContentType="image/jpeg"/>
  <Override PartName="/ppt/media/image27.png" ContentType="image/png"/>
  <Override PartName="/ppt/media/image28.png" ContentType="image/png"/>
  <Override PartName="/ppt/media/image2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s-CO" sz="1400" spc="-1" strike="noStrike">
                <a:solidFill>
                  <a:srgbClr val="000000"/>
                </a:solidFill>
                <a:latin typeface="Arial"/>
              </a:rPr>
              <a:t>Pulse para desplazar la diapositiva</a:t>
            </a:r>
            <a:endParaRPr b="0" lang="es-CO" sz="1400" spc="-1" strike="noStrike">
              <a:solidFill>
                <a:srgbClr val="000000"/>
              </a:solidFill>
              <a:latin typeface="Arial"/>
            </a:endParaRPr>
          </a:p>
        </p:txBody>
      </p:sp>
      <p:sp>
        <p:nvSpPr>
          <p:cNvPr id="196" name="PlaceHolder 2"/>
          <p:cNvSpPr>
            <a:spLocks noGrp="1"/>
          </p:cNvSpPr>
          <p:nvPr>
            <p:ph type="body"/>
          </p:nvPr>
        </p:nvSpPr>
        <p:spPr>
          <a:xfrm>
            <a:off x="777240" y="4777560"/>
            <a:ext cx="6217560" cy="4525920"/>
          </a:xfrm>
          <a:prstGeom prst="rect">
            <a:avLst/>
          </a:prstGeom>
        </p:spPr>
        <p:txBody>
          <a:bodyPr lIns="0" rIns="0" tIns="0" bIns="0">
            <a:noAutofit/>
          </a:bodyPr>
          <a:p>
            <a:r>
              <a:rPr b="0" lang="es-CO" sz="2000" spc="-1" strike="noStrike">
                <a:latin typeface="Arial"/>
              </a:rPr>
              <a:t>Pulse para editar el formato de las notas</a:t>
            </a:r>
            <a:endParaRPr b="0" lang="es-CO" sz="2000" spc="-1" strike="noStrike">
              <a:latin typeface="Arial"/>
            </a:endParaRPr>
          </a:p>
        </p:txBody>
      </p:sp>
      <p:sp>
        <p:nvSpPr>
          <p:cNvPr id="197" name="PlaceHolder 3"/>
          <p:cNvSpPr>
            <a:spLocks noGrp="1"/>
          </p:cNvSpPr>
          <p:nvPr>
            <p:ph type="hdr"/>
          </p:nvPr>
        </p:nvSpPr>
        <p:spPr>
          <a:xfrm>
            <a:off x="0" y="0"/>
            <a:ext cx="3372840" cy="502560"/>
          </a:xfrm>
          <a:prstGeom prst="rect">
            <a:avLst/>
          </a:prstGeom>
        </p:spPr>
        <p:txBody>
          <a:bodyPr lIns="0" rIns="0" tIns="0" bIns="0">
            <a:noAutofit/>
          </a:bodyPr>
          <a:p>
            <a:r>
              <a:rPr b="0" lang="es-CO" sz="1400" spc="-1" strike="noStrike">
                <a:latin typeface="Times New Roman"/>
              </a:rPr>
              <a:t>&lt;cabecera&gt;</a:t>
            </a:r>
            <a:endParaRPr b="0" lang="es-CO" sz="1400" spc="-1" strike="noStrike">
              <a:latin typeface="Times New Roman"/>
            </a:endParaRPr>
          </a:p>
        </p:txBody>
      </p:sp>
      <p:sp>
        <p:nvSpPr>
          <p:cNvPr id="198" name="PlaceHolder 4"/>
          <p:cNvSpPr>
            <a:spLocks noGrp="1"/>
          </p:cNvSpPr>
          <p:nvPr>
            <p:ph type="dt"/>
          </p:nvPr>
        </p:nvSpPr>
        <p:spPr>
          <a:xfrm>
            <a:off x="4399200" y="0"/>
            <a:ext cx="3372840" cy="502560"/>
          </a:xfrm>
          <a:prstGeom prst="rect">
            <a:avLst/>
          </a:prstGeom>
        </p:spPr>
        <p:txBody>
          <a:bodyPr lIns="0" rIns="0" tIns="0" bIns="0">
            <a:noAutofit/>
          </a:bodyPr>
          <a:p>
            <a:pPr algn="r"/>
            <a:r>
              <a:rPr b="0" lang="es-CO" sz="1400" spc="-1" strike="noStrike">
                <a:latin typeface="Times New Roman"/>
              </a:rPr>
              <a:t>&lt;fecha/hora&gt;</a:t>
            </a:r>
            <a:endParaRPr b="0" lang="es-CO" sz="1400" spc="-1" strike="noStrike">
              <a:latin typeface="Times New Roman"/>
            </a:endParaRPr>
          </a:p>
        </p:txBody>
      </p:sp>
      <p:sp>
        <p:nvSpPr>
          <p:cNvPr id="199" name="PlaceHolder 5"/>
          <p:cNvSpPr>
            <a:spLocks noGrp="1"/>
          </p:cNvSpPr>
          <p:nvPr>
            <p:ph type="ftr"/>
          </p:nvPr>
        </p:nvSpPr>
        <p:spPr>
          <a:xfrm>
            <a:off x="0" y="9555480"/>
            <a:ext cx="3372840" cy="502560"/>
          </a:xfrm>
          <a:prstGeom prst="rect">
            <a:avLst/>
          </a:prstGeom>
        </p:spPr>
        <p:txBody>
          <a:bodyPr lIns="0" rIns="0" tIns="0" bIns="0" anchor="b">
            <a:noAutofit/>
          </a:bodyPr>
          <a:p>
            <a:r>
              <a:rPr b="0" lang="es-CO" sz="1400" spc="-1" strike="noStrike">
                <a:latin typeface="Times New Roman"/>
              </a:rPr>
              <a:t>&lt;pie de página&gt;</a:t>
            </a:r>
            <a:endParaRPr b="0" lang="es-CO" sz="1400" spc="-1" strike="noStrike">
              <a:latin typeface="Times New Roman"/>
            </a:endParaRPr>
          </a:p>
        </p:txBody>
      </p:sp>
      <p:sp>
        <p:nvSpPr>
          <p:cNvPr id="20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5183C1CD-2DE7-45EE-BAC7-D403B02E3A34}" type="slidenum">
              <a:rPr b="0" lang="es-CO" sz="1400" spc="-1" strike="noStrike">
                <a:latin typeface="Times New Roman"/>
              </a:rPr>
              <a:t>&lt;número&gt;</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380880" y="685800"/>
            <a:ext cx="6095520" cy="3428640"/>
          </a:xfrm>
          <a:prstGeom prst="rect">
            <a:avLst/>
          </a:prstGeom>
        </p:spPr>
      </p:sp>
      <p:sp>
        <p:nvSpPr>
          <p:cNvPr id="255"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s-ES" sz="1200" spc="-1" strike="noStrike">
                <a:solidFill>
                  <a:srgbClr val="000000"/>
                </a:solidFill>
                <a:latin typeface="Calibri"/>
                <a:ea typeface="Calibri"/>
              </a:rPr>
              <a:t>Esta diapositiva no se debe modificar, es la portada y debe permanecer igual para todas las presentaciones</a:t>
            </a:r>
            <a:endParaRPr b="0" lang="es-CO" sz="1200" spc="-1" strike="noStrike">
              <a:latin typeface="Arial"/>
            </a:endParaRPr>
          </a:p>
        </p:txBody>
      </p:sp>
      <p:sp>
        <p:nvSpPr>
          <p:cNvPr id="256" name="Google Shape;97;p1: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0433A998-6E7E-47DA-9CE1-1EE4D722D91C}"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380880" y="685800"/>
            <a:ext cx="6095520" cy="3428640"/>
          </a:xfrm>
          <a:prstGeom prst="rect">
            <a:avLst/>
          </a:prstGeom>
        </p:spPr>
      </p:sp>
      <p:sp>
        <p:nvSpPr>
          <p:cNvPr id="282"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Escriba en esta diapositiva el título de la presentación y si lo desea puede agregar los temas que va exponer.</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Si va a dejar solo el titulo déjelo centrado en la diapositiva.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color blanco en tipografía Arial.</a:t>
            </a:r>
            <a:endParaRPr b="0" lang="es-CO" sz="1200" spc="-1" strike="noStrike">
              <a:latin typeface="Arial"/>
            </a:endParaRPr>
          </a:p>
        </p:txBody>
      </p:sp>
      <p:sp>
        <p:nvSpPr>
          <p:cNvPr id="283" name="Google Shape;166;g8a81530bc9_0_225: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26E0C197-BC31-4F58-A154-3C2235203D14}"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380880" y="685800"/>
            <a:ext cx="6095520" cy="3428640"/>
          </a:xfrm>
          <a:prstGeom prst="rect">
            <a:avLst/>
          </a:prstGeom>
        </p:spPr>
      </p:sp>
      <p:sp>
        <p:nvSpPr>
          <p:cNvPr id="285"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En esta diapositiva puede colocar contenidos y acompañarlos con una fotografía.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p:txBody>
      </p:sp>
      <p:sp>
        <p:nvSpPr>
          <p:cNvPr id="286" name="Google Shape;174;g8943c3f709_0_4: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B5816F33-D985-45D8-8599-AFC45101B9C2}"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380880" y="685800"/>
            <a:ext cx="6095520" cy="3428640"/>
          </a:xfrm>
          <a:prstGeom prst="rect">
            <a:avLst/>
          </a:prstGeom>
        </p:spPr>
      </p:sp>
      <p:sp>
        <p:nvSpPr>
          <p:cNvPr id="288"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Escriba en esta diapositiva el título de la presentación y si lo desea puede agregar los temas que va exponer.</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Si va a dejar solo el titulo déjelo centrado en la diapositiva.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color blanco en tipografía Arial.</a:t>
            </a:r>
            <a:endParaRPr b="0" lang="es-CO" sz="1200" spc="-1" strike="noStrike">
              <a:latin typeface="Arial"/>
            </a:endParaRPr>
          </a:p>
        </p:txBody>
      </p:sp>
      <p:sp>
        <p:nvSpPr>
          <p:cNvPr id="289" name="Google Shape;182;g8a81530bc9_0_249: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DAF098C9-CD44-48DC-84D2-0062986FD81D}"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380880" y="685800"/>
            <a:ext cx="6095520" cy="3428640"/>
          </a:xfrm>
          <a:prstGeom prst="rect">
            <a:avLst/>
          </a:prstGeom>
        </p:spPr>
      </p:sp>
      <p:sp>
        <p:nvSpPr>
          <p:cNvPr id="291"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si necesita incluir textos más extensos.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Asegúrese que los textos no se monten sobre la franja verde.</a:t>
            </a:r>
            <a:endParaRPr b="0" lang="es-CO" sz="1200" spc="-1" strike="noStrike">
              <a:latin typeface="Arial"/>
            </a:endParaRPr>
          </a:p>
        </p:txBody>
      </p:sp>
      <p:sp>
        <p:nvSpPr>
          <p:cNvPr id="292" name="Google Shape;192;g8943c3f709_0_437: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E4B48138-19A8-4132-A358-C70CC10628BD}"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380880" y="685800"/>
            <a:ext cx="6095520" cy="3428640"/>
          </a:xfrm>
          <a:prstGeom prst="rect">
            <a:avLst/>
          </a:prstGeom>
        </p:spPr>
      </p:sp>
      <p:sp>
        <p:nvSpPr>
          <p:cNvPr id="294"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En esta diapositiva puede colocar contenidos y acompañarlos con una fotografía.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p:txBody>
      </p:sp>
      <p:sp>
        <p:nvSpPr>
          <p:cNvPr id="295" name="Google Shape;201;g8943c3f709_0_449: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9376FD66-2C6F-4B3F-8A5E-1423D9D0D8FE}"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380880" y="685800"/>
            <a:ext cx="6095520" cy="3428640"/>
          </a:xfrm>
          <a:prstGeom prst="rect">
            <a:avLst/>
          </a:prstGeom>
        </p:spPr>
      </p:sp>
      <p:sp>
        <p:nvSpPr>
          <p:cNvPr id="297"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Escriba en esta diapositiva el título de la presentación y si lo desea puede agregar los temas que va exponer.</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Si va a dejar solo el titulo déjelo centrado en la diapositiva.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color blanco en tipografía Arial.</a:t>
            </a:r>
            <a:endParaRPr b="0" lang="es-CO" sz="1200" spc="-1" strike="noStrike">
              <a:latin typeface="Arial"/>
            </a:endParaRPr>
          </a:p>
        </p:txBody>
      </p:sp>
      <p:sp>
        <p:nvSpPr>
          <p:cNvPr id="298" name="Google Shape;209;g8943c3f709_0_460: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9CD6DDBF-F700-4E92-801C-71C830EC8A05}"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380880" y="685800"/>
            <a:ext cx="6095520" cy="3428640"/>
          </a:xfrm>
          <a:prstGeom prst="rect">
            <a:avLst/>
          </a:prstGeom>
        </p:spPr>
      </p:sp>
      <p:sp>
        <p:nvSpPr>
          <p:cNvPr id="300"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como introducción de una nueva sección de la presentación o para destacar una frase clave.</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Al tener una foto de fondo los textos deben ser concisos.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 ir en blanco utilizando la tipografía Arial con un tamaño mínimo de 16 puntos.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 enviar al fondo.</a:t>
            </a:r>
            <a:endParaRPr b="0" lang="es-CO" sz="1200" spc="-1" strike="noStrike">
              <a:latin typeface="Arial"/>
            </a:endParaRPr>
          </a:p>
        </p:txBody>
      </p:sp>
      <p:sp>
        <p:nvSpPr>
          <p:cNvPr id="301" name="Google Shape;218;p2: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9C934C33-B49A-49F5-9C10-AC1101FE2F49}"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380880" y="685800"/>
            <a:ext cx="6095520" cy="3428640"/>
          </a:xfrm>
          <a:prstGeom prst="rect">
            <a:avLst/>
          </a:prstGeom>
        </p:spPr>
      </p:sp>
      <p:sp>
        <p:nvSpPr>
          <p:cNvPr id="303"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al final de su presentación</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Esta diapositiva no debe modificarse</a:t>
            </a:r>
            <a:endParaRPr b="0" lang="es-CO" sz="1200" spc="-1" strike="noStrike">
              <a:latin typeface="Arial"/>
            </a:endParaRPr>
          </a:p>
        </p:txBody>
      </p:sp>
      <p:sp>
        <p:nvSpPr>
          <p:cNvPr id="304" name="Google Shape;230;p6: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CF26B479-B9A4-4D36-9744-071A2D59D9EE}"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380880" y="685800"/>
            <a:ext cx="6095520" cy="3428640"/>
          </a:xfrm>
          <a:prstGeom prst="rect">
            <a:avLst/>
          </a:prstGeom>
        </p:spPr>
      </p:sp>
      <p:sp>
        <p:nvSpPr>
          <p:cNvPr id="258"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En esta diapositiva puede colocar contenidos y acompañarlos con una fotografía.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p:txBody>
      </p:sp>
      <p:sp>
        <p:nvSpPr>
          <p:cNvPr id="259" name="Google Shape;105;p4: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A009070C-0338-4CA0-93DF-6E11E9E43844}"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380880" y="685800"/>
            <a:ext cx="6095520" cy="3428640"/>
          </a:xfrm>
          <a:prstGeom prst="rect">
            <a:avLst/>
          </a:prstGeom>
        </p:spPr>
      </p:sp>
      <p:sp>
        <p:nvSpPr>
          <p:cNvPr id="261"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si necesita incluir textos más extensos.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Asegúrese que los textos no se monten sobre la franja verde.</a:t>
            </a:r>
            <a:endParaRPr b="0" lang="es-CO" sz="1200" spc="-1" strike="noStrike">
              <a:latin typeface="Arial"/>
            </a:endParaRPr>
          </a:p>
        </p:txBody>
      </p:sp>
      <p:sp>
        <p:nvSpPr>
          <p:cNvPr id="262" name="Google Shape;112;p5: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4998B9B2-BAD4-4826-BD41-322A76B27198}"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380880" y="685800"/>
            <a:ext cx="6095520" cy="3428640"/>
          </a:xfrm>
          <a:prstGeom prst="rect">
            <a:avLst/>
          </a:prstGeom>
        </p:spPr>
      </p:sp>
      <p:sp>
        <p:nvSpPr>
          <p:cNvPr id="264"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Escriba en esta diapositiva el título de la presentación y si lo desea puede agregar los temas que va exponer.</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Si va a dejar solo el titulo déjelo centrado en la diapositiva.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color blanco en tipografía Arial.</a:t>
            </a:r>
            <a:endParaRPr b="0" lang="es-CO" sz="1200" spc="-1" strike="noStrike">
              <a:latin typeface="Arial"/>
            </a:endParaRPr>
          </a:p>
        </p:txBody>
      </p:sp>
      <p:sp>
        <p:nvSpPr>
          <p:cNvPr id="265" name="Google Shape;119;g8a81530bc9_0_237: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9FC5C3F9-3FD9-4EE8-A451-B5D3F50917F5}"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6040" cy="3085920"/>
          </a:xfrm>
          <a:prstGeom prst="rect">
            <a:avLst/>
          </a:prstGeom>
        </p:spPr>
      </p:sp>
      <p:sp>
        <p:nvSpPr>
          <p:cNvPr id="267" name="PlaceHolder 2"/>
          <p:cNvSpPr>
            <a:spLocks noGrp="1"/>
          </p:cNvSpPr>
          <p:nvPr>
            <p:ph type="body"/>
          </p:nvPr>
        </p:nvSpPr>
        <p:spPr>
          <a:xfrm>
            <a:off x="685800" y="4400640"/>
            <a:ext cx="5486040" cy="3600360"/>
          </a:xfrm>
          <a:prstGeom prst="rect">
            <a:avLst/>
          </a:prstGeom>
        </p:spPr>
        <p:txBody>
          <a:bodyPr>
            <a:noAutofit/>
          </a:bodyPr>
          <a:p>
            <a:endParaRPr b="0" lang="es-CO" sz="2000" spc="-1" strike="noStrike">
              <a:latin typeface="Arial"/>
            </a:endParaRPr>
          </a:p>
        </p:txBody>
      </p:sp>
      <p:sp>
        <p:nvSpPr>
          <p:cNvPr id="268" name="Google Shape;127;g435c77cd211e2148_0: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C1F2FE94-D23A-483E-BA08-CAC39386F801}"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0880" y="685800"/>
            <a:ext cx="6095520" cy="3428640"/>
          </a:xfrm>
          <a:prstGeom prst="rect">
            <a:avLst/>
          </a:prstGeom>
        </p:spPr>
      </p:sp>
      <p:sp>
        <p:nvSpPr>
          <p:cNvPr id="270"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si necesita incluir textos más extensos.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Asegúrese que los textos no se monten sobre la franja verde.</a:t>
            </a:r>
            <a:endParaRPr b="0" lang="es-CO" sz="1200" spc="-1" strike="noStrike">
              <a:latin typeface="Arial"/>
            </a:endParaRPr>
          </a:p>
        </p:txBody>
      </p:sp>
      <p:sp>
        <p:nvSpPr>
          <p:cNvPr id="271" name="Google Shape;133;g8943c3f709_0_25: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C27BD038-1B50-4457-8634-545FD37CDD25}"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380880" y="685800"/>
            <a:ext cx="6095520" cy="3428640"/>
          </a:xfrm>
          <a:prstGeom prst="rect">
            <a:avLst/>
          </a:prstGeom>
        </p:spPr>
      </p:sp>
      <p:sp>
        <p:nvSpPr>
          <p:cNvPr id="273"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Escriba en esta diapositiva el título de la presentación y si lo desea puede agregar los temas que va exponer.</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Si va a dejar solo el titulo déjelo centrado en la diapositiva.</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color blanco en tipografía Arial.</a:t>
            </a:r>
            <a:endParaRPr b="0" lang="es-CO" sz="1200" spc="-1" strike="noStrike">
              <a:latin typeface="Arial"/>
            </a:endParaRPr>
          </a:p>
        </p:txBody>
      </p:sp>
      <p:sp>
        <p:nvSpPr>
          <p:cNvPr id="274" name="Google Shape;141;p3: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76BB45F5-F7AE-4396-963B-E519A29F0094}"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p:spPr>
      </p:sp>
      <p:sp>
        <p:nvSpPr>
          <p:cNvPr id="276" name="PlaceHolder 2"/>
          <p:cNvSpPr>
            <a:spLocks noGrp="1"/>
          </p:cNvSpPr>
          <p:nvPr>
            <p:ph type="body"/>
          </p:nvPr>
        </p:nvSpPr>
        <p:spPr>
          <a:xfrm>
            <a:off x="685800" y="4400640"/>
            <a:ext cx="5486040" cy="3600360"/>
          </a:xfrm>
          <a:prstGeom prst="rect">
            <a:avLst/>
          </a:prstGeom>
        </p:spPr>
        <p:txBody>
          <a:bodyPr>
            <a:noAutofit/>
          </a:bodyPr>
          <a:p>
            <a:endParaRPr b="0" lang="es-CO" sz="2000" spc="-1" strike="noStrike">
              <a:latin typeface="Arial"/>
            </a:endParaRPr>
          </a:p>
        </p:txBody>
      </p:sp>
      <p:sp>
        <p:nvSpPr>
          <p:cNvPr id="277" name="Google Shape;150;g8943c3f709_0_16: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B4D2C2AB-7814-49DC-BA39-B97957A0A13D}" type="slidenum">
              <a:rPr b="0" lang="es-ES" sz="1400" spc="-1" strike="noStrike">
                <a:latin typeface="Times New Roman"/>
              </a:rPr>
              <a:t>&lt;número&gt;</a:t>
            </a:fld>
            <a:endParaRPr b="0" lang="es-CO"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380880" y="685800"/>
            <a:ext cx="6095520" cy="3428640"/>
          </a:xfrm>
          <a:prstGeom prst="rect">
            <a:avLst/>
          </a:prstGeom>
        </p:spPr>
      </p:sp>
      <p:sp>
        <p:nvSpPr>
          <p:cNvPr id="279"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s-ES" sz="1200" spc="-1" strike="noStrike">
                <a:solidFill>
                  <a:srgbClr val="000000"/>
                </a:solidFill>
                <a:latin typeface="Calibri"/>
                <a:ea typeface="Calibri"/>
              </a:rPr>
              <a:t>Utilice esta diapositiva si necesita incluir textos más extensos.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Los textos deben ir en azul (utilice el azul que aparece en la opciones de color de letra - -&gt; colores recientes) en tipografía Arial y justificados.</a:t>
            </a:r>
            <a:endParaRPr b="0" lang="es-CO" sz="1200" spc="-1" strike="noStrike">
              <a:latin typeface="Arial"/>
            </a:endParaRPr>
          </a:p>
          <a:p>
            <a:pPr marL="171360" indent="-171000">
              <a:lnSpc>
                <a:spcPct val="100000"/>
              </a:lnSpc>
              <a:buClr>
                <a:srgbClr val="000000"/>
              </a:buClr>
              <a:buFont typeface="Calibri"/>
              <a:buChar char="-"/>
            </a:pPr>
            <a:r>
              <a:rPr b="0" lang="es-ES" sz="1200" spc="-1" strike="noStrike">
                <a:solidFill>
                  <a:srgbClr val="000000"/>
                </a:solidFill>
                <a:latin typeface="Calibri"/>
                <a:ea typeface="Calibri"/>
              </a:rPr>
              <a:t>Asegúrese que los textos no se monten sobre la franja verde.</a:t>
            </a:r>
            <a:endParaRPr b="0" lang="es-CO" sz="1200" spc="-1" strike="noStrike">
              <a:latin typeface="Arial"/>
            </a:endParaRPr>
          </a:p>
        </p:txBody>
      </p:sp>
      <p:sp>
        <p:nvSpPr>
          <p:cNvPr id="280" name="Google Shape;157;g8943c3f709_0_34:notes"/>
          <p:cNvSpPr txBox="1"/>
          <p:nvPr/>
        </p:nvSpPr>
        <p:spPr>
          <a:xfrm>
            <a:off x="3884760" y="8685360"/>
            <a:ext cx="2971440" cy="456840"/>
          </a:xfrm>
          <a:prstGeom prst="rect">
            <a:avLst/>
          </a:prstGeom>
          <a:noFill/>
          <a:ln w="0">
            <a:noFill/>
          </a:ln>
        </p:spPr>
        <p:txBody>
          <a:bodyPr anchor="b">
            <a:noAutofit/>
          </a:bodyPr>
          <a:p>
            <a:pPr algn="r">
              <a:lnSpc>
                <a:spcPct val="100000"/>
              </a:lnSpc>
              <a:tabLst>
                <a:tab algn="l" pos="0"/>
              </a:tabLst>
            </a:pPr>
            <a:fld id="{2447BC18-1625-4ABF-9365-EDB9BDD76DA7}" type="slidenum">
              <a:rPr b="0" lang="es-ES" sz="1400" spc="-1" strike="noStrike">
                <a:latin typeface="Times New Roman"/>
              </a:rPr>
              <a:t>&lt;número&gt;</a:t>
            </a:fld>
            <a:endParaRPr b="0" lang="es-CO"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34"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45"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7"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50" name="PlaceHolder 2"/>
          <p:cNvSpPr>
            <a:spLocks noGrp="1"/>
          </p:cNvSpPr>
          <p:nvPr>
            <p:ph type="body"/>
          </p:nvPr>
        </p:nvSpPr>
        <p:spPr>
          <a:xfrm>
            <a:off x="60948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53" name="PlaceHolder 5"/>
          <p:cNvSpPr>
            <a:spLocks noGrp="1"/>
          </p:cNvSpPr>
          <p:nvPr>
            <p:ph type="body"/>
          </p:nvPr>
        </p:nvSpPr>
        <p:spPr>
          <a:xfrm>
            <a:off x="60948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64"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71"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73"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77"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86"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89" name="PlaceHolder 2"/>
          <p:cNvSpPr>
            <a:spLocks noGrp="1"/>
          </p:cNvSpPr>
          <p:nvPr>
            <p:ph type="body"/>
          </p:nvPr>
        </p:nvSpPr>
        <p:spPr>
          <a:xfrm>
            <a:off x="60948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2" name="PlaceHolder 5"/>
          <p:cNvSpPr>
            <a:spLocks noGrp="1"/>
          </p:cNvSpPr>
          <p:nvPr>
            <p:ph type="body"/>
          </p:nvPr>
        </p:nvSpPr>
        <p:spPr>
          <a:xfrm>
            <a:off x="60948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s-CO" sz="1400" spc="-1" strike="noStrike">
              <a:solidFill>
                <a:srgbClr val="000000"/>
              </a:solidFill>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s-CO" sz="1400" spc="-1" strike="noStrike">
              <a:solidFill>
                <a:srgbClr val="000000"/>
              </a:solid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s-CO" sz="1400" spc="-1" strike="noStrike">
              <a:solidFill>
                <a:srgbClr val="000000"/>
              </a:solidFill>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6;p2" descr="Plantilla-presentaciones_naranja_portada.png"/>
          <p:cNvPicPr/>
          <p:nvPr/>
        </p:nvPicPr>
        <p:blipFill>
          <a:blip r:embed="rId2"/>
          <a:stretch/>
        </p:blipFill>
        <p:spPr>
          <a:xfrm>
            <a:off x="0" y="0"/>
            <a:ext cx="12191760" cy="685764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s-CO" sz="1400" spc="-1" strike="noStrike">
                <a:solidFill>
                  <a:srgbClr val="000000"/>
                </a:solidFill>
                <a:latin typeface="Arial"/>
              </a:rPr>
              <a:t>Pulse para editar el formato del texto de título</a:t>
            </a:r>
            <a:endParaRPr b="0" lang="es-CO" sz="1400" spc="-1" strike="noStrike">
              <a:solidFill>
                <a:srgbClr val="000000"/>
              </a:solidFill>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texto del esquema</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Google Shape;22;p5" descr="Plantilla presentaciones_naranja_Mesa de trabajo 1 copia 2.png"/>
          <p:cNvPicPr/>
          <p:nvPr/>
        </p:nvPicPr>
        <p:blipFill>
          <a:blip r:embed="rId2"/>
          <a:stretch/>
        </p:blipFill>
        <p:spPr>
          <a:xfrm>
            <a:off x="0" y="0"/>
            <a:ext cx="12191760" cy="685764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s-CO" sz="1400" spc="-1" strike="noStrike">
                <a:solidFill>
                  <a:srgbClr val="000000"/>
                </a:solidFill>
                <a:latin typeface="Arial"/>
              </a:rPr>
              <a:t>Pulse para editar el formato del texto de título</a:t>
            </a:r>
            <a:endParaRPr b="0" lang="es-CO" sz="1400" spc="-1" strike="noStrike">
              <a:solidFill>
                <a:srgbClr val="000000"/>
              </a:solid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texto del esquema</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Google Shape;18;p3" descr="plantillappt_05.png"/>
          <p:cNvPicPr/>
          <p:nvPr/>
        </p:nvPicPr>
        <p:blipFill>
          <a:blip r:embed="rId2"/>
          <a:stretch/>
        </p:blipFill>
        <p:spPr>
          <a:xfrm>
            <a:off x="0" y="0"/>
            <a:ext cx="12191760" cy="6857640"/>
          </a:xfrm>
          <a:prstGeom prst="rect">
            <a:avLst/>
          </a:prstGeom>
          <a:ln w="0">
            <a:noFill/>
          </a:ln>
        </p:spPr>
      </p:pic>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s-CO" sz="1400" spc="-1" strike="noStrike">
                <a:solidFill>
                  <a:srgbClr val="000000"/>
                </a:solidFill>
                <a:latin typeface="Arial"/>
              </a:rPr>
              <a:t>Pulse para editar el formato del texto de título</a:t>
            </a:r>
            <a:endParaRPr b="0" lang="es-CO" sz="1400" spc="-1" strike="noStrike">
              <a:solidFill>
                <a:srgbClr val="000000"/>
              </a:solidFill>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texto del esquema</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7" name="Google Shape;20;p4" descr="Plantilla presentaciones_naranja_Mesa de trabajo 1 copia.png"/>
          <p:cNvPicPr/>
          <p:nvPr/>
        </p:nvPicPr>
        <p:blipFill>
          <a:blip r:embed="rId2"/>
          <a:stretch/>
        </p:blipFill>
        <p:spPr>
          <a:xfrm>
            <a:off x="0" y="0"/>
            <a:ext cx="12191760" cy="6857640"/>
          </a:xfrm>
          <a:prstGeom prst="rect">
            <a:avLst/>
          </a:prstGeom>
          <a:ln w="0">
            <a:noFill/>
          </a:ln>
        </p:spPr>
      </p:pic>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s-CO" sz="1400" spc="-1" strike="noStrike">
                <a:solidFill>
                  <a:srgbClr val="000000"/>
                </a:solidFill>
                <a:latin typeface="Arial"/>
              </a:rPr>
              <a:t>Pulse para editar el formato del texto de título</a:t>
            </a:r>
            <a:endParaRPr b="0" lang="es-CO" sz="1400" spc="-1" strike="noStrike">
              <a:solidFill>
                <a:srgbClr val="000000"/>
              </a:solidFill>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texto del esquema</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6" name="Google Shape;24;p6" descr="Plantilla-presentaciones_naranja_cierre.png"/>
          <p:cNvPicPr/>
          <p:nvPr/>
        </p:nvPicPr>
        <p:blipFill>
          <a:blip r:embed="rId2"/>
          <a:stretch/>
        </p:blipFill>
        <p:spPr>
          <a:xfrm>
            <a:off x="0" y="0"/>
            <a:ext cx="12191760" cy="6857640"/>
          </a:xfrm>
          <a:prstGeom prst="rect">
            <a:avLst/>
          </a:prstGeom>
          <a:ln w="0">
            <a:noFill/>
          </a:ln>
        </p:spPr>
      </p:pic>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s-CO" sz="1400" spc="-1" strike="noStrike">
                <a:solidFill>
                  <a:srgbClr val="000000"/>
                </a:solidFill>
                <a:latin typeface="Arial"/>
              </a:rPr>
              <a:t>Pulse para editar el formato del texto de título</a:t>
            </a:r>
            <a:endParaRPr b="0" lang="es-CO" sz="1400" spc="-1" strike="noStrike">
              <a:solidFill>
                <a:srgbClr val="000000"/>
              </a:solidFill>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texto del esquema</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7.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7.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2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docs.google.com/forms/d/1QpkFgJe3z-CzbFyMhmwjdF_DR7r-donzSx8VpN1HPic/prefill" TargetMode="External"/><Relationship Id="rId2" Type="http://schemas.openxmlformats.org/officeDocument/2006/relationships/hyperlink" Target="https://docs.google.com/document/d/1l49e7OG29bIUI7Vx-_KWYqg9bWNAyQ4ymS0jexOpGn8/edit" TargetMode="External"/><Relationship Id="rId3" Type="http://schemas.openxmlformats.org/officeDocument/2006/relationships/image" Target="../media/image13.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Google Shape;99;p18"/>
          <p:cNvSpPr/>
          <p:nvPr/>
        </p:nvSpPr>
        <p:spPr>
          <a:xfrm>
            <a:off x="2627640" y="2348280"/>
            <a:ext cx="5571720" cy="232920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endParaRPr b="0" lang="es-CO" sz="1800" spc="-1" strike="noStrike">
              <a:latin typeface="Arial"/>
            </a:endParaRPr>
          </a:p>
          <a:p>
            <a:pPr algn="ctr">
              <a:lnSpc>
                <a:spcPct val="100000"/>
              </a:lnSpc>
              <a:tabLst>
                <a:tab algn="l" pos="0"/>
              </a:tabLst>
            </a:pPr>
            <a:r>
              <a:rPr b="1" lang="es-ES" sz="4000" spc="-1" strike="noStrike">
                <a:solidFill>
                  <a:srgbClr val="000000"/>
                </a:solidFill>
                <a:latin typeface="Calibri"/>
                <a:ea typeface="Calibri"/>
              </a:rPr>
              <a:t>SISTEMA DE INFORMACIÓN  CONTROL VENTAS</a:t>
            </a:r>
            <a:endParaRPr b="0" lang="es-CO" sz="4000" spc="-1" strike="noStrike">
              <a:latin typeface="Arial"/>
            </a:endParaRPr>
          </a:p>
        </p:txBody>
      </p:sp>
      <p:sp>
        <p:nvSpPr>
          <p:cNvPr id="202" name="Google Shape;100;p18"/>
          <p:cNvSpPr/>
          <p:nvPr/>
        </p:nvSpPr>
        <p:spPr>
          <a:xfrm>
            <a:off x="857160" y="838800"/>
            <a:ext cx="2086920" cy="1173600"/>
          </a:xfrm>
          <a:prstGeom prst="rect">
            <a:avLst/>
          </a:prstGeom>
          <a:noFill/>
          <a:ln w="0">
            <a:noFill/>
          </a:ln>
        </p:spPr>
        <p:style>
          <a:lnRef idx="0"/>
          <a:fillRef idx="0"/>
          <a:effectRef idx="0"/>
          <a:fontRef idx="minor"/>
        </p:style>
      </p:sp>
      <p:pic>
        <p:nvPicPr>
          <p:cNvPr id="203" name="Google Shape;101;p18" descr=""/>
          <p:cNvPicPr/>
          <p:nvPr/>
        </p:nvPicPr>
        <p:blipFill>
          <a:blip r:embed="rId1"/>
          <a:stretch/>
        </p:blipFill>
        <p:spPr>
          <a:xfrm>
            <a:off x="674280" y="618480"/>
            <a:ext cx="1953000" cy="1238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Google Shape;168;p27"/>
          <p:cNvSpPr/>
          <p:nvPr/>
        </p:nvSpPr>
        <p:spPr>
          <a:xfrm>
            <a:off x="2250720" y="2990880"/>
            <a:ext cx="6507360" cy="1998720"/>
          </a:xfrm>
          <a:prstGeom prst="rect">
            <a:avLst/>
          </a:prstGeom>
          <a:noFill/>
          <a:ln w="0">
            <a:noFill/>
          </a:ln>
        </p:spPr>
        <p:style>
          <a:lnRef idx="0"/>
          <a:fillRef idx="0"/>
          <a:effectRef idx="0"/>
          <a:fontRef idx="minor"/>
        </p:style>
      </p:sp>
      <p:sp>
        <p:nvSpPr>
          <p:cNvPr id="226" name="Google Shape;169;p27"/>
          <p:cNvSpPr/>
          <p:nvPr/>
        </p:nvSpPr>
        <p:spPr>
          <a:xfrm>
            <a:off x="602280" y="775080"/>
            <a:ext cx="10987560" cy="596592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r>
              <a:rPr b="1" lang="es-ES" sz="3000" spc="-1" strike="noStrike">
                <a:solidFill>
                  <a:srgbClr val="ffffff"/>
                </a:solidFill>
                <a:latin typeface="Calibri"/>
                <a:ea typeface="Calibri"/>
              </a:rPr>
              <a:t> </a:t>
            </a:r>
            <a:r>
              <a:rPr b="0" lang="es-ES" sz="3000" spc="-1" strike="noStrike">
                <a:solidFill>
                  <a:srgbClr val="ffffff"/>
                </a:solidFill>
                <a:latin typeface="Arial"/>
                <a:ea typeface="Arial"/>
              </a:rPr>
              <a:t> </a:t>
            </a:r>
            <a:r>
              <a:rPr b="0" lang="es-ES" sz="3000" spc="-1" strike="noStrike">
                <a:solidFill>
                  <a:srgbClr val="ffffff"/>
                </a:solidFill>
                <a:latin typeface="Arial"/>
                <a:ea typeface="Arial"/>
              </a:rPr>
              <a:t>DIAGRAMA DE PROCESOS BPMN</a:t>
            </a:r>
            <a:endParaRPr b="0" lang="es-CO" sz="3000" spc="-1" strike="noStrike">
              <a:latin typeface="Arial"/>
            </a:endParaRPr>
          </a:p>
          <a:p>
            <a:pPr>
              <a:lnSpc>
                <a:spcPct val="100000"/>
              </a:lnSpc>
              <a:tabLst>
                <a:tab algn="l" pos="0"/>
              </a:tabLst>
            </a:pPr>
            <a:endParaRPr b="0" lang="es-CO" sz="3000" spc="-1" strike="noStrike">
              <a:latin typeface="Arial"/>
            </a:endParaRPr>
          </a:p>
          <a:p>
            <a:pPr>
              <a:lnSpc>
                <a:spcPct val="100000"/>
              </a:lnSpc>
              <a:tabLst>
                <a:tab algn="l" pos="0"/>
              </a:tabLst>
            </a:pPr>
            <a:r>
              <a:rPr b="0" lang="es-ES" sz="2400" spc="-1" strike="noStrike">
                <a:solidFill>
                  <a:srgbClr val="ffffff"/>
                </a:solidFill>
                <a:latin typeface="Arial"/>
                <a:ea typeface="Arial"/>
              </a:rPr>
              <a:t>Gráfica estándar que permite modelar un proceso</a:t>
            </a:r>
            <a:endParaRPr b="0" lang="es-CO" sz="2400" spc="-1" strike="noStrike">
              <a:latin typeface="Arial"/>
            </a:endParaRPr>
          </a:p>
          <a:p>
            <a:pPr>
              <a:lnSpc>
                <a:spcPct val="100000"/>
              </a:lnSpc>
              <a:tabLst>
                <a:tab algn="l" pos="0"/>
              </a:tabLst>
            </a:pPr>
            <a:endParaRPr b="0" lang="es-CO" sz="2400" spc="-1" strike="noStrike">
              <a:latin typeface="Arial"/>
            </a:endParaRPr>
          </a:p>
        </p:txBody>
      </p:sp>
      <p:pic>
        <p:nvPicPr>
          <p:cNvPr id="227" name="Google Shape;170;p27" descr=""/>
          <p:cNvPicPr/>
          <p:nvPr/>
        </p:nvPicPr>
        <p:blipFill>
          <a:blip r:embed="rId1"/>
          <a:srcRect l="17831" t="18047" r="22667" b="7363"/>
          <a:stretch/>
        </p:blipFill>
        <p:spPr>
          <a:xfrm>
            <a:off x="2470680" y="2290680"/>
            <a:ext cx="6697800" cy="4271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Google Shape;176;p28"/>
          <p:cNvSpPr/>
          <p:nvPr/>
        </p:nvSpPr>
        <p:spPr>
          <a:xfrm>
            <a:off x="559080" y="503280"/>
            <a:ext cx="10081800" cy="551592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r>
              <a:rPr b="1" lang="es-ES" sz="3000" spc="-1" strike="noStrike">
                <a:solidFill>
                  <a:srgbClr val="000000"/>
                </a:solidFill>
                <a:latin typeface="Calibri"/>
                <a:ea typeface="Calibri"/>
              </a:rPr>
              <a:t>REQUERIMIENTOS FUNCIONALES Y NO FUNCIONALES IEEE830</a:t>
            </a:r>
            <a:endParaRPr b="0" lang="es-CO" sz="3000" spc="-1" strike="noStrike">
              <a:latin typeface="Arial"/>
            </a:endParaRPr>
          </a:p>
          <a:p>
            <a:pPr>
              <a:lnSpc>
                <a:spcPct val="100000"/>
              </a:lnSpc>
              <a:tabLst>
                <a:tab algn="l" pos="0"/>
              </a:tabLst>
            </a:pPr>
            <a:endParaRPr b="0" lang="es-CO" sz="3000" spc="-1" strike="noStrike">
              <a:latin typeface="Arial"/>
            </a:endParaRPr>
          </a:p>
          <a:p>
            <a:pPr>
              <a:lnSpc>
                <a:spcPct val="100000"/>
              </a:lnSpc>
              <a:tabLst>
                <a:tab algn="l" pos="0"/>
              </a:tabLst>
            </a:pPr>
            <a:r>
              <a:rPr b="0" lang="es-ES" sz="2400" spc="-1" strike="noStrike">
                <a:solidFill>
                  <a:srgbClr val="000000"/>
                </a:solidFill>
                <a:latin typeface="Calibri"/>
                <a:ea typeface="Calibri"/>
              </a:rPr>
              <a:t>Los requerimientos son las condiciones que el sistema debe cumplir</a:t>
            </a:r>
            <a:endParaRPr b="0" lang="es-CO" sz="2400" spc="-1" strike="noStrike">
              <a:latin typeface="Arial"/>
            </a:endParaRPr>
          </a:p>
          <a:p>
            <a:pPr>
              <a:lnSpc>
                <a:spcPct val="100000"/>
              </a:lnSpc>
              <a:tabLst>
                <a:tab algn="l" pos="0"/>
              </a:tabLst>
            </a:pP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endParaRPr b="0" lang="es-CO" sz="2400" spc="-1" strike="noStrike">
              <a:latin typeface="Arial"/>
            </a:endParaRPr>
          </a:p>
        </p:txBody>
      </p:sp>
      <p:pic>
        <p:nvPicPr>
          <p:cNvPr id="229" name="Google Shape;177;p28" descr=""/>
          <p:cNvPicPr/>
          <p:nvPr/>
        </p:nvPicPr>
        <p:blipFill>
          <a:blip r:embed="rId1"/>
          <a:srcRect l="25376" t="32885" r="28620" b="16574"/>
          <a:stretch/>
        </p:blipFill>
        <p:spPr>
          <a:xfrm>
            <a:off x="279000" y="2310840"/>
            <a:ext cx="5277240" cy="3708000"/>
          </a:xfrm>
          <a:prstGeom prst="rect">
            <a:avLst/>
          </a:prstGeom>
          <a:ln w="0">
            <a:noFill/>
          </a:ln>
        </p:spPr>
      </p:pic>
      <p:pic>
        <p:nvPicPr>
          <p:cNvPr id="230" name="Google Shape;178;p28" descr=""/>
          <p:cNvPicPr/>
          <p:nvPr/>
        </p:nvPicPr>
        <p:blipFill>
          <a:blip r:embed="rId2"/>
          <a:srcRect l="25350" t="31748" r="28189" b="16087"/>
          <a:stretch/>
        </p:blipFill>
        <p:spPr>
          <a:xfrm>
            <a:off x="6019200" y="2310840"/>
            <a:ext cx="5664960" cy="3577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Google Shape;184;p29"/>
          <p:cNvSpPr/>
          <p:nvPr/>
        </p:nvSpPr>
        <p:spPr>
          <a:xfrm>
            <a:off x="2250720" y="2990880"/>
            <a:ext cx="6507360" cy="1998720"/>
          </a:xfrm>
          <a:prstGeom prst="rect">
            <a:avLst/>
          </a:prstGeom>
          <a:noFill/>
          <a:ln w="0">
            <a:noFill/>
          </a:ln>
        </p:spPr>
        <p:style>
          <a:lnRef idx="0"/>
          <a:fillRef idx="0"/>
          <a:effectRef idx="0"/>
          <a:fontRef idx="minor"/>
        </p:style>
      </p:sp>
      <p:sp>
        <p:nvSpPr>
          <p:cNvPr id="232" name="Google Shape;185;p29"/>
          <p:cNvSpPr/>
          <p:nvPr/>
        </p:nvSpPr>
        <p:spPr>
          <a:xfrm>
            <a:off x="514440" y="494280"/>
            <a:ext cx="11327040" cy="6454080"/>
          </a:xfrm>
          <a:prstGeom prst="rect">
            <a:avLst/>
          </a:prstGeom>
          <a:noFill/>
          <a:ln w="0">
            <a:noFill/>
          </a:ln>
        </p:spPr>
        <p:style>
          <a:lnRef idx="0"/>
          <a:fillRef idx="0"/>
          <a:effectRef idx="0"/>
          <a:fontRef idx="minor"/>
        </p:style>
        <p:txBody>
          <a:bodyPr tIns="91440" bIns="91440">
            <a:noAutofit/>
          </a:bodyPr>
          <a:p>
            <a:pPr marL="457200" algn="ctr">
              <a:lnSpc>
                <a:spcPct val="115000"/>
              </a:lnSpc>
              <a:spcBef>
                <a:spcPts val="1199"/>
              </a:spcBef>
              <a:spcAft>
                <a:spcPts val="1199"/>
              </a:spcAft>
              <a:tabLst>
                <a:tab algn="l" pos="0"/>
              </a:tabLst>
            </a:pPr>
            <a:r>
              <a:rPr b="0" lang="es-ES" sz="3000" spc="-1" strike="noStrike">
                <a:solidFill>
                  <a:srgbClr val="ffffff"/>
                </a:solidFill>
                <a:latin typeface="Arial"/>
                <a:ea typeface="Arial"/>
              </a:rPr>
              <a:t>DIAGRAMAS UML</a:t>
            </a:r>
            <a:endParaRPr b="0" lang="es-CO" sz="3000" spc="-1" strike="noStrike">
              <a:latin typeface="Arial"/>
            </a:endParaRPr>
          </a:p>
        </p:txBody>
      </p:sp>
      <p:pic>
        <p:nvPicPr>
          <p:cNvPr id="233" name="Google Shape;186;p29" descr=""/>
          <p:cNvPicPr/>
          <p:nvPr/>
        </p:nvPicPr>
        <p:blipFill>
          <a:blip r:embed="rId1"/>
          <a:stretch/>
        </p:blipFill>
        <p:spPr>
          <a:xfrm>
            <a:off x="641520" y="1152720"/>
            <a:ext cx="4990680" cy="2548800"/>
          </a:xfrm>
          <a:prstGeom prst="rect">
            <a:avLst/>
          </a:prstGeom>
          <a:ln w="0">
            <a:noFill/>
          </a:ln>
        </p:spPr>
      </p:pic>
      <p:pic>
        <p:nvPicPr>
          <p:cNvPr id="234" name="Google Shape;187;p29" descr=""/>
          <p:cNvPicPr/>
          <p:nvPr/>
        </p:nvPicPr>
        <p:blipFill>
          <a:blip r:embed="rId2"/>
          <a:stretch/>
        </p:blipFill>
        <p:spPr>
          <a:xfrm>
            <a:off x="6168600" y="1152720"/>
            <a:ext cx="4682520" cy="2548800"/>
          </a:xfrm>
          <a:prstGeom prst="rect">
            <a:avLst/>
          </a:prstGeom>
          <a:ln w="0">
            <a:noFill/>
          </a:ln>
        </p:spPr>
      </p:pic>
      <p:pic>
        <p:nvPicPr>
          <p:cNvPr id="235" name="Google Shape;188;p29" descr=""/>
          <p:cNvPicPr/>
          <p:nvPr/>
        </p:nvPicPr>
        <p:blipFill>
          <a:blip r:embed="rId3"/>
          <a:stretch/>
        </p:blipFill>
        <p:spPr>
          <a:xfrm>
            <a:off x="1958040" y="3839040"/>
            <a:ext cx="5994000" cy="2903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194;p30"/>
          <p:cNvSpPr/>
          <p:nvPr/>
        </p:nvSpPr>
        <p:spPr>
          <a:xfrm>
            <a:off x="894600" y="754920"/>
            <a:ext cx="9690120" cy="5543640"/>
          </a:xfrm>
          <a:prstGeom prst="rect">
            <a:avLst/>
          </a:prstGeom>
          <a:noFill/>
          <a:ln w="0">
            <a:noFill/>
          </a:ln>
        </p:spPr>
        <p:style>
          <a:lnRef idx="0"/>
          <a:fillRef idx="0"/>
          <a:effectRef idx="0"/>
          <a:fontRef idx="minor"/>
        </p:style>
      </p:sp>
      <p:sp>
        <p:nvSpPr>
          <p:cNvPr id="237" name="Google Shape;195;p30"/>
          <p:cNvSpPr/>
          <p:nvPr/>
        </p:nvSpPr>
        <p:spPr>
          <a:xfrm>
            <a:off x="577800" y="503280"/>
            <a:ext cx="9537120" cy="588852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r>
              <a:rPr b="1" lang="es-ES" sz="3000" spc="-1" strike="noStrike">
                <a:solidFill>
                  <a:srgbClr val="000000"/>
                </a:solidFill>
                <a:latin typeface="Calibri"/>
                <a:ea typeface="Calibri"/>
              </a:rPr>
              <a:t>SISTEMA DE CONTROL DE VERSIONES </a:t>
            </a:r>
            <a:endParaRPr b="0" lang="es-CO" sz="3000" spc="-1" strike="noStrike">
              <a:latin typeface="Arial"/>
            </a:endParaRPr>
          </a:p>
          <a:p>
            <a:pPr>
              <a:lnSpc>
                <a:spcPct val="100000"/>
              </a:lnSpc>
              <a:tabLst>
                <a:tab algn="l" pos="0"/>
              </a:tabLst>
            </a:pPr>
            <a:endParaRPr b="0" lang="es-CO" sz="3000" spc="-1" strike="noStrike">
              <a:latin typeface="Arial"/>
            </a:endParaRPr>
          </a:p>
          <a:p>
            <a:pPr>
              <a:lnSpc>
                <a:spcPct val="100000"/>
              </a:lnSpc>
              <a:tabLst>
                <a:tab algn="l" pos="0"/>
              </a:tabLst>
            </a:pPr>
            <a:r>
              <a:rPr b="0" lang="es-ES" sz="2200" spc="-1" strike="noStrike">
                <a:solidFill>
                  <a:srgbClr val="082a75"/>
                </a:solidFill>
                <a:latin typeface="Arial"/>
                <a:ea typeface="Arial"/>
              </a:rPr>
              <a:t>Seguimiento realizado a las designaciones por parte de cada uno de los integrantes del proyecto.</a:t>
            </a: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r>
              <a:rPr b="0" lang="es-ES" sz="2200" spc="-1" strike="noStrike">
                <a:solidFill>
                  <a:srgbClr val="082a75"/>
                </a:solidFill>
                <a:latin typeface="Arial"/>
                <a:ea typeface="Arial"/>
              </a:rPr>
              <a:t>Repositorio principal</a:t>
            </a: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a:p>
            <a:pPr>
              <a:lnSpc>
                <a:spcPct val="100000"/>
              </a:lnSpc>
              <a:tabLst>
                <a:tab algn="l" pos="0"/>
              </a:tabLst>
            </a:pPr>
            <a:endParaRPr b="0" lang="es-CO" sz="2200" spc="-1" strike="noStrike">
              <a:latin typeface="Arial"/>
            </a:endParaRPr>
          </a:p>
        </p:txBody>
      </p:sp>
      <p:pic>
        <p:nvPicPr>
          <p:cNvPr id="238" name="Google Shape;196;p30" descr=""/>
          <p:cNvPicPr/>
          <p:nvPr/>
        </p:nvPicPr>
        <p:blipFill>
          <a:blip r:embed="rId1"/>
          <a:srcRect l="931" t="26950" r="26260" b="47052"/>
          <a:stretch/>
        </p:blipFill>
        <p:spPr>
          <a:xfrm>
            <a:off x="488880" y="2632320"/>
            <a:ext cx="9536760" cy="1788840"/>
          </a:xfrm>
          <a:prstGeom prst="rect">
            <a:avLst/>
          </a:prstGeom>
          <a:ln w="0">
            <a:noFill/>
          </a:ln>
        </p:spPr>
      </p:pic>
      <p:pic>
        <p:nvPicPr>
          <p:cNvPr id="239" name="Google Shape;197;p30" descr=""/>
          <p:cNvPicPr/>
          <p:nvPr/>
        </p:nvPicPr>
        <p:blipFill>
          <a:blip r:embed="rId2"/>
          <a:srcRect l="9937" t="48647" r="10888" b="32882"/>
          <a:stretch/>
        </p:blipFill>
        <p:spPr>
          <a:xfrm>
            <a:off x="488880" y="4646880"/>
            <a:ext cx="9536760" cy="17697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Google Shape;203;p31"/>
          <p:cNvSpPr/>
          <p:nvPr/>
        </p:nvSpPr>
        <p:spPr>
          <a:xfrm>
            <a:off x="559080" y="503280"/>
            <a:ext cx="10081800" cy="55159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s-CO" sz="1800" spc="-1" strike="noStrike">
              <a:latin typeface="Arial"/>
            </a:endParaRPr>
          </a:p>
          <a:p>
            <a:pPr>
              <a:lnSpc>
                <a:spcPct val="100000"/>
              </a:lnSpc>
              <a:tabLst>
                <a:tab algn="l" pos="0"/>
              </a:tabLst>
            </a:pP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r>
              <a:rPr b="0" lang="es-ES" sz="2400" spc="-1" strike="noStrike">
                <a:solidFill>
                  <a:srgbClr val="000000"/>
                </a:solidFill>
                <a:latin typeface="Calibri"/>
                <a:ea typeface="Calibri"/>
              </a:rPr>
              <a:t>	</a:t>
            </a:r>
            <a:endParaRPr b="0" lang="es-CO" sz="2400" spc="-1" strike="noStrike">
              <a:latin typeface="Arial"/>
            </a:endParaRPr>
          </a:p>
        </p:txBody>
      </p:sp>
      <p:pic>
        <p:nvPicPr>
          <p:cNvPr id="241" name="Google Shape;204;p31" descr=""/>
          <p:cNvPicPr/>
          <p:nvPr/>
        </p:nvPicPr>
        <p:blipFill>
          <a:blip r:embed="rId1"/>
          <a:stretch/>
        </p:blipFill>
        <p:spPr>
          <a:xfrm>
            <a:off x="1270440" y="413280"/>
            <a:ext cx="8494200" cy="2381040"/>
          </a:xfrm>
          <a:prstGeom prst="rect">
            <a:avLst/>
          </a:prstGeom>
          <a:ln w="0">
            <a:noFill/>
          </a:ln>
        </p:spPr>
      </p:pic>
      <p:pic>
        <p:nvPicPr>
          <p:cNvPr id="242" name="Google Shape;205;p31" descr=""/>
          <p:cNvPicPr/>
          <p:nvPr/>
        </p:nvPicPr>
        <p:blipFill>
          <a:blip r:embed="rId2"/>
          <a:stretch/>
        </p:blipFill>
        <p:spPr>
          <a:xfrm>
            <a:off x="1270440" y="3055320"/>
            <a:ext cx="8494200" cy="28357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Google Shape;211;p32"/>
          <p:cNvSpPr/>
          <p:nvPr/>
        </p:nvSpPr>
        <p:spPr>
          <a:xfrm>
            <a:off x="2250720" y="2990880"/>
            <a:ext cx="6507360" cy="1998720"/>
          </a:xfrm>
          <a:prstGeom prst="rect">
            <a:avLst/>
          </a:prstGeom>
          <a:noFill/>
          <a:ln w="0">
            <a:noFill/>
          </a:ln>
        </p:spPr>
        <p:style>
          <a:lnRef idx="0"/>
          <a:fillRef idx="0"/>
          <a:effectRef idx="0"/>
          <a:fontRef idx="minor"/>
        </p:style>
      </p:sp>
      <p:sp>
        <p:nvSpPr>
          <p:cNvPr id="244" name="Google Shape;212;p32"/>
          <p:cNvSpPr/>
          <p:nvPr/>
        </p:nvSpPr>
        <p:spPr>
          <a:xfrm>
            <a:off x="602280" y="775080"/>
            <a:ext cx="10987560" cy="59659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s-CO" sz="1800" spc="-1" strike="noStrike">
              <a:latin typeface="Arial"/>
            </a:endParaRPr>
          </a:p>
          <a:p>
            <a:pPr>
              <a:lnSpc>
                <a:spcPct val="100000"/>
              </a:lnSpc>
              <a:tabLst>
                <a:tab algn="l" pos="0"/>
              </a:tabLst>
            </a:pPr>
            <a:endParaRPr b="0" lang="es-CO" sz="1800" spc="-1" strike="noStrike">
              <a:latin typeface="Arial"/>
            </a:endParaRPr>
          </a:p>
        </p:txBody>
      </p:sp>
      <p:pic>
        <p:nvPicPr>
          <p:cNvPr id="245" name="Google Shape;213;p32" descr=""/>
          <p:cNvPicPr/>
          <p:nvPr/>
        </p:nvPicPr>
        <p:blipFill>
          <a:blip r:embed="rId1"/>
          <a:srcRect l="10421" t="35717" r="10102" b="27164"/>
          <a:stretch/>
        </p:blipFill>
        <p:spPr>
          <a:xfrm>
            <a:off x="447120" y="152280"/>
            <a:ext cx="10019880" cy="2838240"/>
          </a:xfrm>
          <a:prstGeom prst="rect">
            <a:avLst/>
          </a:prstGeom>
          <a:ln w="0">
            <a:noFill/>
          </a:ln>
        </p:spPr>
      </p:pic>
      <p:pic>
        <p:nvPicPr>
          <p:cNvPr id="246" name="Google Shape;214;p32" descr=""/>
          <p:cNvPicPr/>
          <p:nvPr/>
        </p:nvPicPr>
        <p:blipFill>
          <a:blip r:embed="rId2"/>
          <a:stretch/>
        </p:blipFill>
        <p:spPr>
          <a:xfrm>
            <a:off x="447120" y="3261240"/>
            <a:ext cx="10019880" cy="3369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Google Shape;220;p33" descr="EDITORIAL3.jpg"/>
          <p:cNvPicPr/>
          <p:nvPr/>
        </p:nvPicPr>
        <p:blipFill>
          <a:blip r:embed="rId1"/>
          <a:srcRect l="0" t="14952" r="0" b="0"/>
          <a:stretch/>
        </p:blipFill>
        <p:spPr>
          <a:xfrm>
            <a:off x="-54360" y="-57240"/>
            <a:ext cx="12300120" cy="6972120"/>
          </a:xfrm>
          <a:prstGeom prst="rect">
            <a:avLst/>
          </a:prstGeom>
          <a:ln w="0">
            <a:noFill/>
          </a:ln>
        </p:spPr>
      </p:pic>
      <p:sp>
        <p:nvSpPr>
          <p:cNvPr id="248" name="Google Shape;221;p33"/>
          <p:cNvSpPr/>
          <p:nvPr/>
        </p:nvSpPr>
        <p:spPr>
          <a:xfrm rot="16200000">
            <a:off x="6128640" y="799200"/>
            <a:ext cx="7069320" cy="5273640"/>
          </a:xfrm>
          <a:prstGeom prst="rect">
            <a:avLst/>
          </a:prstGeom>
          <a:gradFill rotWithShape="0">
            <a:gsLst>
              <a:gs pos="0">
                <a:srgbClr val="000000">
                  <a:alpha val="45098"/>
                </a:srgbClr>
              </a:gs>
              <a:gs pos="100000">
                <a:srgbClr val="1f497d">
                  <a:alpha val="0"/>
                </a:srgbClr>
              </a:gs>
            </a:gsLst>
            <a:lin ang="10800000"/>
          </a:gradFill>
          <a:ln w="0">
            <a:noFill/>
          </a:ln>
          <a:effectLst>
            <a:outerShdw blurRad="39960" dir="5400000" dist="23040" rotWithShape="0">
              <a:srgbClr val="000000">
                <a:alpha val="35000"/>
              </a:srgbClr>
            </a:outerShdw>
          </a:effectLst>
        </p:spPr>
        <p:style>
          <a:lnRef idx="0"/>
          <a:fillRef idx="0"/>
          <a:effectRef idx="0"/>
          <a:fontRef idx="minor"/>
        </p:style>
      </p:sp>
      <p:sp>
        <p:nvSpPr>
          <p:cNvPr id="249" name="Google Shape;222;p33"/>
          <p:cNvSpPr/>
          <p:nvPr/>
        </p:nvSpPr>
        <p:spPr>
          <a:xfrm>
            <a:off x="8684280" y="1026720"/>
            <a:ext cx="3706920" cy="1216800"/>
          </a:xfrm>
          <a:prstGeom prst="rect">
            <a:avLst/>
          </a:prstGeom>
          <a:noFill/>
          <a:ln w="0">
            <a:noFill/>
          </a:ln>
        </p:spPr>
        <p:style>
          <a:lnRef idx="0"/>
          <a:fillRef idx="0"/>
          <a:effectRef idx="0"/>
          <a:fontRef idx="minor"/>
        </p:style>
        <p:txBody>
          <a:bodyPr lIns="122040" rIns="122040" tIns="60840" bIns="60840">
            <a:noAutofit/>
          </a:bodyPr>
          <a:p>
            <a:pPr algn="ctr">
              <a:lnSpc>
                <a:spcPct val="100000"/>
              </a:lnSpc>
              <a:tabLst>
                <a:tab algn="l" pos="0"/>
              </a:tabLst>
            </a:pPr>
            <a:endParaRPr b="0" lang="es-CO" sz="1800" spc="-1" strike="noStrike">
              <a:latin typeface="Arial"/>
            </a:endParaRPr>
          </a:p>
          <a:p>
            <a:pPr algn="ctr">
              <a:lnSpc>
                <a:spcPct val="100000"/>
              </a:lnSpc>
              <a:tabLst>
                <a:tab algn="l" pos="0"/>
              </a:tabLst>
            </a:pPr>
            <a:r>
              <a:rPr b="1" lang="es-ES" sz="3200" spc="-1" strike="noStrike">
                <a:solidFill>
                  <a:srgbClr val="ffffff"/>
                </a:solidFill>
                <a:latin typeface="Work Sans"/>
                <a:ea typeface="Work Sans"/>
              </a:rPr>
              <a:t>SICV</a:t>
            </a:r>
            <a:endParaRPr b="0" lang="es-CO" sz="3200" spc="-1" strike="noStrike">
              <a:latin typeface="Arial"/>
            </a:endParaRPr>
          </a:p>
        </p:txBody>
      </p:sp>
      <p:sp>
        <p:nvSpPr>
          <p:cNvPr id="250" name="Google Shape;223;p33"/>
          <p:cNvSpPr/>
          <p:nvPr/>
        </p:nvSpPr>
        <p:spPr>
          <a:xfrm>
            <a:off x="7596720" y="2243880"/>
            <a:ext cx="3814920" cy="1017360"/>
          </a:xfrm>
          <a:prstGeom prst="rect">
            <a:avLst/>
          </a:prstGeom>
          <a:noFill/>
          <a:ln w="0">
            <a:noFill/>
          </a:ln>
        </p:spPr>
        <p:style>
          <a:lnRef idx="0"/>
          <a:fillRef idx="0"/>
          <a:effectRef idx="0"/>
          <a:fontRef idx="minor"/>
        </p:style>
        <p:txBody>
          <a:bodyPr lIns="122040" rIns="122040" tIns="60840" bIns="60840">
            <a:noAutofit/>
          </a:bodyPr>
          <a:p>
            <a:pPr algn="ctr">
              <a:lnSpc>
                <a:spcPct val="100000"/>
              </a:lnSpc>
              <a:tabLst>
                <a:tab algn="l" pos="0"/>
              </a:tabLst>
            </a:pPr>
            <a:r>
              <a:rPr b="0" lang="es-ES" sz="2140" spc="-1" strike="noStrike">
                <a:solidFill>
                  <a:srgbClr val="ffffff"/>
                </a:solidFill>
                <a:latin typeface="Work Sans"/>
                <a:ea typeface="Work Sans"/>
              </a:rPr>
              <a:t>Sistema de Información Control Ventas</a:t>
            </a:r>
            <a:endParaRPr b="0" lang="es-CO" sz="2140" spc="-1" strike="noStrike">
              <a:latin typeface="Arial"/>
            </a:endParaRPr>
          </a:p>
        </p:txBody>
      </p:sp>
      <p:pic>
        <p:nvPicPr>
          <p:cNvPr id="251" name="Google Shape;224;p33" descr=""/>
          <p:cNvPicPr/>
          <p:nvPr/>
        </p:nvPicPr>
        <p:blipFill>
          <a:blip r:embed="rId2"/>
          <a:stretch/>
        </p:blipFill>
        <p:spPr>
          <a:xfrm flipH="1" rot="10800000">
            <a:off x="9663480" y="1490040"/>
            <a:ext cx="1748520" cy="60480"/>
          </a:xfrm>
          <a:prstGeom prst="rect">
            <a:avLst/>
          </a:prstGeom>
          <a:ln w="0">
            <a:noFill/>
          </a:ln>
        </p:spPr>
      </p:pic>
      <p:pic>
        <p:nvPicPr>
          <p:cNvPr id="252" name="Google Shape;225;p33" descr="naranja.png"/>
          <p:cNvPicPr/>
          <p:nvPr/>
        </p:nvPicPr>
        <p:blipFill>
          <a:blip r:embed="rId3"/>
          <a:srcRect l="21039" t="19998" r="22454" b="17819"/>
          <a:stretch/>
        </p:blipFill>
        <p:spPr>
          <a:xfrm>
            <a:off x="396360" y="387360"/>
            <a:ext cx="801360" cy="804600"/>
          </a:xfrm>
          <a:prstGeom prst="rect">
            <a:avLst/>
          </a:prstGeom>
          <a:ln w="0">
            <a:noFill/>
          </a:ln>
        </p:spPr>
      </p:pic>
      <p:pic>
        <p:nvPicPr>
          <p:cNvPr id="253" name="Google Shape;226;p33" descr=""/>
          <p:cNvPicPr/>
          <p:nvPr/>
        </p:nvPicPr>
        <p:blipFill>
          <a:blip r:embed="rId4"/>
          <a:stretch/>
        </p:blipFill>
        <p:spPr>
          <a:xfrm flipH="1" rot="10800000">
            <a:off x="8838720" y="2105280"/>
            <a:ext cx="2718720" cy="60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Google Shape;107;p19"/>
          <p:cNvSpPr/>
          <p:nvPr/>
        </p:nvSpPr>
        <p:spPr>
          <a:xfrm>
            <a:off x="913320" y="894600"/>
            <a:ext cx="9895320" cy="527364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r>
              <a:rPr b="1" lang="es-ES" sz="3000" spc="-1" strike="noStrike">
                <a:solidFill>
                  <a:srgbClr val="000000"/>
                </a:solidFill>
                <a:latin typeface="Calibri"/>
                <a:ea typeface="Calibri"/>
              </a:rPr>
              <a:t>OBJETIVO</a:t>
            </a:r>
            <a:endParaRPr b="0" lang="es-CO" sz="3000" spc="-1" strike="noStrike">
              <a:latin typeface="Arial"/>
            </a:endParaRPr>
          </a:p>
          <a:p>
            <a:pPr algn="ctr">
              <a:lnSpc>
                <a:spcPct val="100000"/>
              </a:lnSpc>
              <a:tabLst>
                <a:tab algn="l" pos="0"/>
              </a:tabLst>
            </a:pPr>
            <a:endParaRPr b="0" lang="es-CO" sz="3000" spc="-1" strike="noStrike">
              <a:latin typeface="Arial"/>
            </a:endParaRPr>
          </a:p>
          <a:p>
            <a:pPr>
              <a:lnSpc>
                <a:spcPct val="100000"/>
              </a:lnSpc>
              <a:tabLst>
                <a:tab algn="l" pos="0"/>
              </a:tabLst>
            </a:pPr>
            <a:endParaRPr b="0" lang="es-CO" sz="3000" spc="-1" strike="noStrike">
              <a:latin typeface="Arial"/>
            </a:endParaRPr>
          </a:p>
          <a:p>
            <a:pPr algn="just">
              <a:lnSpc>
                <a:spcPct val="100000"/>
              </a:lnSpc>
              <a:tabLst>
                <a:tab algn="l" pos="0"/>
              </a:tabLst>
            </a:pPr>
            <a:r>
              <a:rPr b="0" lang="es-ES" sz="2800" spc="-1" strike="noStrike">
                <a:solidFill>
                  <a:srgbClr val="000000"/>
                </a:solidFill>
                <a:latin typeface="Calibri"/>
                <a:ea typeface="Calibri"/>
              </a:rPr>
              <a:t>Desarrollar, analizar e implementar una aplicación que permita sistematizar los procesos de producción  del señor Hernando Carvajal (Productos campesino 100% natural),  para aumentar y controlar las ventas.</a:t>
            </a:r>
            <a:endParaRPr b="0" lang="es-CO" sz="2800" spc="-1" strike="noStrike">
              <a:latin typeface="Arial"/>
            </a:endParaRPr>
          </a:p>
          <a:p>
            <a:pPr algn="just">
              <a:lnSpc>
                <a:spcPct val="100000"/>
              </a:lnSpc>
              <a:tabLst>
                <a:tab algn="l" pos="0"/>
              </a:tabLst>
            </a:pPr>
            <a:endParaRPr b="0" lang="es-CO" sz="2800" spc="-1" strike="noStrike">
              <a:latin typeface="Arial"/>
            </a:endParaRPr>
          </a:p>
          <a:p>
            <a:pPr>
              <a:lnSpc>
                <a:spcPct val="100000"/>
              </a:lnSpc>
              <a:tabLst>
                <a:tab algn="l" pos="0"/>
              </a:tabLst>
            </a:pPr>
            <a:endParaRPr b="0" lang="es-CO" sz="2800" spc="-1" strike="noStrike">
              <a:latin typeface="Arial"/>
            </a:endParaRPr>
          </a:p>
        </p:txBody>
      </p:sp>
      <p:pic>
        <p:nvPicPr>
          <p:cNvPr id="205" name="Google Shape;108;p19" descr=""/>
          <p:cNvPicPr/>
          <p:nvPr/>
        </p:nvPicPr>
        <p:blipFill>
          <a:blip r:embed="rId1"/>
          <a:stretch/>
        </p:blipFill>
        <p:spPr>
          <a:xfrm>
            <a:off x="4432320" y="3714840"/>
            <a:ext cx="2857320" cy="2857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Google Shape;114;p20"/>
          <p:cNvSpPr/>
          <p:nvPr/>
        </p:nvSpPr>
        <p:spPr>
          <a:xfrm>
            <a:off x="3240000" y="360000"/>
            <a:ext cx="7200000" cy="626364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r>
              <a:rPr b="1" lang="es-ES" sz="3000" spc="-1" strike="noStrike">
                <a:solidFill>
                  <a:srgbClr val="000000"/>
                </a:solidFill>
                <a:latin typeface="Calibri"/>
                <a:ea typeface="Calibri"/>
              </a:rPr>
              <a:t>OBJETIVOS ESPECÍFICOS</a:t>
            </a:r>
            <a:endParaRPr b="0" lang="es-CO" sz="3000" spc="-1" strike="noStrike">
              <a:latin typeface="Arial"/>
            </a:endParaRPr>
          </a:p>
          <a:p>
            <a:pPr algn="ctr">
              <a:lnSpc>
                <a:spcPct val="100000"/>
              </a:lnSpc>
              <a:tabLst>
                <a:tab algn="l" pos="0"/>
              </a:tabLst>
            </a:pPr>
            <a:endParaRPr b="0" lang="es-CO" sz="3000" spc="-1" strike="noStrike">
              <a:latin typeface="Arial"/>
            </a:endParaRPr>
          </a:p>
          <a:p>
            <a:pPr algn="ctr">
              <a:lnSpc>
                <a:spcPct val="100000"/>
              </a:lnSpc>
              <a:tabLst>
                <a:tab algn="l" pos="0"/>
              </a:tabLst>
            </a:pPr>
            <a:endParaRPr b="0" lang="es-CO" sz="3000" spc="-1" strike="noStrike">
              <a:latin typeface="Arial"/>
            </a:endParaRPr>
          </a:p>
          <a:p>
            <a:pPr>
              <a:lnSpc>
                <a:spcPct val="115000"/>
              </a:lnSpc>
              <a:tabLst>
                <a:tab algn="l" pos="0"/>
              </a:tabLst>
            </a:pPr>
            <a:r>
              <a:rPr b="0" lang="es-ES" sz="2000" spc="-1" strike="noStrike">
                <a:solidFill>
                  <a:srgbClr val="000000"/>
                </a:solidFill>
                <a:latin typeface="Arial"/>
                <a:ea typeface="Arial"/>
              </a:rPr>
              <a:t>•</a:t>
            </a:r>
            <a:r>
              <a:rPr b="0" lang="es-ES" sz="2000" spc="-1" strike="noStrike">
                <a:solidFill>
                  <a:srgbClr val="404040"/>
                </a:solidFill>
                <a:latin typeface="Calibri"/>
                <a:ea typeface="Calibri"/>
              </a:rPr>
              <a:t>Gestionar los usuarios del sistema de información Web SICV.</a:t>
            </a:r>
            <a:endParaRPr b="0" lang="es-CO" sz="2000" spc="-1" strike="noStrike">
              <a:latin typeface="Arial"/>
            </a:endParaRPr>
          </a:p>
          <a:p>
            <a:pPr>
              <a:lnSpc>
                <a:spcPct val="115000"/>
              </a:lnSpc>
              <a:tabLst>
                <a:tab algn="l" pos="0"/>
              </a:tabLst>
            </a:pPr>
            <a:r>
              <a:rPr b="0" lang="es-ES" sz="2000" spc="-1" strike="noStrike">
                <a:solidFill>
                  <a:srgbClr val="000000"/>
                </a:solidFill>
                <a:latin typeface="Arial"/>
                <a:ea typeface="Arial"/>
              </a:rPr>
              <a:t>•</a:t>
            </a:r>
            <a:r>
              <a:rPr b="0" lang="es-ES" sz="2000" spc="-1" strike="noStrike">
                <a:solidFill>
                  <a:srgbClr val="404040"/>
                </a:solidFill>
                <a:latin typeface="Calibri"/>
                <a:ea typeface="Calibri"/>
              </a:rPr>
              <a:t>Gestionar el seguimiento al proceso de producción de Arequipe Artesanal, Yogurt y Manjar Blanco para la Empresa Productos Campesino 100% Natural.</a:t>
            </a:r>
            <a:endParaRPr b="0" lang="es-CO" sz="2000" spc="-1" strike="noStrike">
              <a:latin typeface="Arial"/>
            </a:endParaRPr>
          </a:p>
          <a:p>
            <a:pPr>
              <a:lnSpc>
                <a:spcPct val="115000"/>
              </a:lnSpc>
              <a:tabLst>
                <a:tab algn="l" pos="0"/>
              </a:tabLst>
            </a:pPr>
            <a:r>
              <a:rPr b="0" lang="es-ES" sz="2000" spc="-1" strike="noStrike">
                <a:solidFill>
                  <a:srgbClr val="000000"/>
                </a:solidFill>
                <a:latin typeface="Arial"/>
                <a:ea typeface="Arial"/>
              </a:rPr>
              <a:t>•</a:t>
            </a:r>
            <a:r>
              <a:rPr b="0" lang="es-ES" sz="2000" spc="-1" strike="noStrike">
                <a:solidFill>
                  <a:srgbClr val="404040"/>
                </a:solidFill>
                <a:latin typeface="Calibri"/>
                <a:ea typeface="Calibri"/>
              </a:rPr>
              <a:t> </a:t>
            </a:r>
            <a:r>
              <a:rPr b="0" lang="es-ES" sz="2000" spc="-1" strike="noStrike">
                <a:solidFill>
                  <a:srgbClr val="404040"/>
                </a:solidFill>
                <a:latin typeface="Calibri"/>
                <a:ea typeface="Calibri"/>
              </a:rPr>
              <a:t>Gestionar el seguimiento al proceso de ventas de Arequipe Artesanal, Yogurt y Manjar Blanco para la Empresa Productos Campesino 100% Natural.</a:t>
            </a:r>
            <a:endParaRPr b="0" lang="es-CO" sz="2000" spc="-1" strike="noStrike">
              <a:latin typeface="Arial"/>
            </a:endParaRPr>
          </a:p>
          <a:p>
            <a:pPr>
              <a:lnSpc>
                <a:spcPct val="115000"/>
              </a:lnSpc>
              <a:tabLst>
                <a:tab algn="l" pos="0"/>
              </a:tabLst>
            </a:pPr>
            <a:r>
              <a:rPr b="0" lang="es-ES" sz="2000" spc="-1" strike="noStrike">
                <a:solidFill>
                  <a:srgbClr val="000000"/>
                </a:solidFill>
                <a:latin typeface="Arial"/>
                <a:ea typeface="Arial"/>
              </a:rPr>
              <a:t>•</a:t>
            </a:r>
            <a:r>
              <a:rPr b="0" lang="es-ES" sz="2000" spc="-1" strike="noStrike">
                <a:solidFill>
                  <a:srgbClr val="404040"/>
                </a:solidFill>
                <a:latin typeface="Calibri"/>
                <a:ea typeface="Calibri"/>
              </a:rPr>
              <a:t>Gestionar los reportes documentales y gráficos de la Empresa Productos Campesino 100% Natural</a:t>
            </a:r>
            <a:r>
              <a:rPr b="0" lang="es-ES" sz="3200" spc="-1" strike="noStrike">
                <a:solidFill>
                  <a:srgbClr val="404040"/>
                </a:solidFill>
                <a:latin typeface="Calibri"/>
                <a:ea typeface="Calibri"/>
              </a:rPr>
              <a:t>.</a:t>
            </a:r>
            <a:r>
              <a:rPr b="0" lang="es-ES" sz="2600" spc="-1" strike="noStrike">
                <a:solidFill>
                  <a:srgbClr val="404040"/>
                </a:solidFill>
                <a:latin typeface="Calibri"/>
                <a:ea typeface="Calibri"/>
              </a:rPr>
              <a:t>	</a:t>
            </a:r>
            <a:r>
              <a:rPr b="0" lang="es-ES" sz="1800" spc="-1" strike="noStrike">
                <a:solidFill>
                  <a:srgbClr val="404040"/>
                </a:solidFill>
                <a:latin typeface="Calibri"/>
                <a:ea typeface="Calibri"/>
              </a:rPr>
              <a:t>  </a:t>
            </a:r>
            <a:endParaRPr b="0" lang="es-CO" sz="1800" spc="-1" strike="noStrike">
              <a:latin typeface="Arial"/>
            </a:endParaRPr>
          </a:p>
          <a:p>
            <a:pPr marL="2743200">
              <a:lnSpc>
                <a:spcPct val="115000"/>
              </a:lnSpc>
              <a:spcBef>
                <a:spcPts val="1199"/>
              </a:spcBef>
              <a:spcAft>
                <a:spcPts val="1199"/>
              </a:spcAft>
              <a:tabLst>
                <a:tab algn="l" pos="0"/>
              </a:tabLst>
            </a:pPr>
            <a:endParaRPr b="0" lang="es-CO" sz="1800" spc="-1" strike="noStrike">
              <a:latin typeface="Arial"/>
            </a:endParaRPr>
          </a:p>
        </p:txBody>
      </p:sp>
      <p:pic>
        <p:nvPicPr>
          <p:cNvPr id="207" name="Google Shape;115;p20" descr=""/>
          <p:cNvPicPr/>
          <p:nvPr/>
        </p:nvPicPr>
        <p:blipFill>
          <a:blip r:embed="rId1"/>
          <a:stretch/>
        </p:blipFill>
        <p:spPr>
          <a:xfrm>
            <a:off x="361440" y="2441160"/>
            <a:ext cx="2678760" cy="35031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Google Shape;121;p21"/>
          <p:cNvSpPr/>
          <p:nvPr/>
        </p:nvSpPr>
        <p:spPr>
          <a:xfrm>
            <a:off x="2250720" y="2990880"/>
            <a:ext cx="6507360" cy="1998720"/>
          </a:xfrm>
          <a:prstGeom prst="rect">
            <a:avLst/>
          </a:prstGeom>
          <a:noFill/>
          <a:ln w="0">
            <a:noFill/>
          </a:ln>
        </p:spPr>
        <p:style>
          <a:lnRef idx="0"/>
          <a:fillRef idx="0"/>
          <a:effectRef idx="0"/>
          <a:fontRef idx="minor"/>
        </p:style>
      </p:sp>
      <p:pic>
        <p:nvPicPr>
          <p:cNvPr id="209" name="Google Shape;123;p21" descr=""/>
          <p:cNvPicPr/>
          <p:nvPr/>
        </p:nvPicPr>
        <p:blipFill>
          <a:blip r:embed="rId1"/>
          <a:stretch/>
        </p:blipFill>
        <p:spPr>
          <a:xfrm>
            <a:off x="8964000" y="2562480"/>
            <a:ext cx="3011400" cy="3011400"/>
          </a:xfrm>
          <a:prstGeom prst="rect">
            <a:avLst/>
          </a:prstGeom>
          <a:ln w="0">
            <a:noFill/>
          </a:ln>
        </p:spPr>
      </p:pic>
      <p:sp>
        <p:nvSpPr>
          <p:cNvPr id="210" name="Google Shape;122;p21"/>
          <p:cNvSpPr/>
          <p:nvPr/>
        </p:nvSpPr>
        <p:spPr>
          <a:xfrm>
            <a:off x="335520" y="801360"/>
            <a:ext cx="7764480" cy="5747760"/>
          </a:xfrm>
          <a:prstGeom prst="rect">
            <a:avLst/>
          </a:prstGeom>
          <a:noFill/>
          <a:ln w="0">
            <a:noFill/>
          </a:ln>
        </p:spPr>
        <p:style>
          <a:lnRef idx="0"/>
          <a:fillRef idx="0"/>
          <a:effectRef idx="0"/>
          <a:fontRef idx="minor"/>
        </p:style>
        <p:txBody>
          <a:bodyPr tIns="91440" bIns="91440">
            <a:noAutofit/>
          </a:bodyPr>
          <a:p>
            <a:pPr marL="457200" algn="ctr">
              <a:lnSpc>
                <a:spcPct val="100000"/>
              </a:lnSpc>
              <a:tabLst>
                <a:tab algn="l" pos="0"/>
              </a:tabLst>
            </a:pPr>
            <a:endParaRPr b="0" lang="es-CO" sz="1800" spc="-1" strike="noStrike">
              <a:latin typeface="Arial"/>
            </a:endParaRPr>
          </a:p>
          <a:p>
            <a:pPr marL="457200" algn="ctr">
              <a:lnSpc>
                <a:spcPct val="100000"/>
              </a:lnSpc>
              <a:tabLst>
                <a:tab algn="l" pos="0"/>
              </a:tabLst>
            </a:pPr>
            <a:r>
              <a:rPr b="1" lang="es-ES" sz="3000" spc="-1" strike="noStrike">
                <a:solidFill>
                  <a:srgbClr val="ffffff"/>
                </a:solidFill>
                <a:latin typeface="Arial"/>
                <a:ea typeface="Arial"/>
              </a:rPr>
              <a:t>PLANTEAMIENTO DEL PROBLEMA</a:t>
            </a:r>
            <a:endParaRPr b="0" lang="es-CO" sz="3000" spc="-1" strike="noStrike">
              <a:latin typeface="Arial"/>
            </a:endParaRPr>
          </a:p>
          <a:p>
            <a:pPr marL="457200">
              <a:lnSpc>
                <a:spcPct val="100000"/>
              </a:lnSpc>
              <a:tabLst>
                <a:tab algn="l" pos="0"/>
              </a:tabLst>
            </a:pPr>
            <a:endParaRPr b="0" lang="es-CO" sz="3000" spc="-1" strike="noStrike">
              <a:latin typeface="Arial"/>
            </a:endParaRPr>
          </a:p>
          <a:p>
            <a:pPr marL="457200">
              <a:lnSpc>
                <a:spcPct val="100000"/>
              </a:lnSpc>
              <a:tabLst>
                <a:tab algn="l" pos="0"/>
              </a:tabLst>
            </a:pPr>
            <a:endParaRPr b="0" lang="es-CO" sz="3000" spc="-1" strike="noStrike">
              <a:latin typeface="Arial"/>
            </a:endParaRPr>
          </a:p>
          <a:p>
            <a:pPr>
              <a:lnSpc>
                <a:spcPct val="100000"/>
              </a:lnSpc>
              <a:tabLst>
                <a:tab algn="l" pos="0"/>
              </a:tabLst>
            </a:pPr>
            <a:r>
              <a:rPr b="1" lang="es-ES" sz="2400" spc="-1" strike="noStrike">
                <a:solidFill>
                  <a:srgbClr val="3f3f3f"/>
                </a:solidFill>
                <a:latin typeface="Calibri"/>
                <a:ea typeface="Calibri"/>
              </a:rPr>
              <a:t>Las necesidades encontradas en  esta microempresa, fue en el proceso de ventas y producción ya que el administrador (Hernando Carvajal) no tiene un buen control de ventas y producción por que todo lo maneja  a papel y a lápiz. </a:t>
            </a:r>
            <a:endParaRPr b="0" lang="es-CO" sz="2400" spc="-1" strike="noStrike">
              <a:latin typeface="Arial"/>
            </a:endParaRPr>
          </a:p>
          <a:p>
            <a:pPr>
              <a:lnSpc>
                <a:spcPct val="100000"/>
              </a:lnSpc>
              <a:tabLst>
                <a:tab algn="l" pos="0"/>
              </a:tabLst>
            </a:pPr>
            <a:endParaRPr b="0" lang="es-CO" sz="2400" spc="-1" strike="noStrike">
              <a:latin typeface="Arial"/>
            </a:endParaRPr>
          </a:p>
          <a:p>
            <a:pPr>
              <a:lnSpc>
                <a:spcPct val="100000"/>
              </a:lnSpc>
              <a:tabLst>
                <a:tab algn="l" pos="0"/>
              </a:tabLst>
            </a:pPr>
            <a:endParaRPr b="0" lang="es-CO" sz="2400" spc="-1" strike="noStrike">
              <a:latin typeface="Arial"/>
            </a:endParaRPr>
          </a:p>
          <a:p>
            <a:pPr marL="457200">
              <a:lnSpc>
                <a:spcPct val="100000"/>
              </a:lnSpc>
              <a:tabLst>
                <a:tab algn="l" pos="0"/>
              </a:tabLst>
            </a:pPr>
            <a:endParaRPr b="0" lang="es-CO" sz="2400" spc="-1" strike="noStrike">
              <a:latin typeface="Arial"/>
            </a:endParaRPr>
          </a:p>
          <a:p>
            <a:pPr marL="457200">
              <a:lnSpc>
                <a:spcPct val="100000"/>
              </a:lnSpc>
              <a:tabLst>
                <a:tab algn="l" pos="0"/>
              </a:tabLst>
            </a:pPr>
            <a:endParaRPr b="0" lang="es-CO"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Google Shape;129;p22"/>
          <p:cNvSpPr/>
          <p:nvPr/>
        </p:nvSpPr>
        <p:spPr>
          <a:xfrm>
            <a:off x="950400" y="614880"/>
            <a:ext cx="9746280" cy="559044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endParaRPr b="0" lang="es-CO" sz="1800" spc="-1" strike="noStrike">
              <a:latin typeface="Arial"/>
            </a:endParaRPr>
          </a:p>
          <a:p>
            <a:pPr algn="ctr">
              <a:lnSpc>
                <a:spcPct val="100000"/>
              </a:lnSpc>
              <a:tabLst>
                <a:tab algn="l" pos="0"/>
              </a:tabLst>
            </a:pPr>
            <a:endParaRPr b="0" lang="es-CO" sz="1800" spc="-1" strike="noStrike">
              <a:latin typeface="Arial"/>
            </a:endParaRPr>
          </a:p>
          <a:p>
            <a:pPr algn="ctr">
              <a:lnSpc>
                <a:spcPct val="100000"/>
              </a:lnSpc>
              <a:tabLst>
                <a:tab algn="l" pos="0"/>
              </a:tabLst>
            </a:pPr>
            <a:r>
              <a:rPr b="1" lang="es-ES" sz="3000" spc="-1" strike="noStrike">
                <a:solidFill>
                  <a:srgbClr val="000000"/>
                </a:solidFill>
                <a:latin typeface="Calibri"/>
                <a:ea typeface="Calibri"/>
              </a:rPr>
              <a:t>ALCANCE DEL PROYECTO</a:t>
            </a:r>
            <a:endParaRPr b="0" lang="es-CO" sz="3000" spc="-1" strike="noStrike">
              <a:latin typeface="Arial"/>
            </a:endParaRPr>
          </a:p>
          <a:p>
            <a:pPr>
              <a:lnSpc>
                <a:spcPct val="100000"/>
              </a:lnSpc>
              <a:tabLst>
                <a:tab algn="l" pos="0"/>
              </a:tabLst>
            </a:pPr>
            <a:endParaRPr b="0" lang="es-CO" sz="3000" spc="-1" strike="noStrike">
              <a:latin typeface="Arial"/>
            </a:endParaRPr>
          </a:p>
          <a:p>
            <a:pPr marL="457200" indent="-380520" algn="just">
              <a:lnSpc>
                <a:spcPct val="115000"/>
              </a:lnSpc>
              <a:spcBef>
                <a:spcPts val="1199"/>
              </a:spcBef>
              <a:buClr>
                <a:srgbClr val="000000"/>
              </a:buClr>
              <a:buFont typeface="Arial"/>
              <a:buChar char="●"/>
              <a:tabLst>
                <a:tab algn="l" pos="0"/>
              </a:tabLst>
            </a:pPr>
            <a:r>
              <a:rPr b="0" lang="es-ES" sz="2400" spc="-1" strike="noStrike">
                <a:solidFill>
                  <a:srgbClr val="000000"/>
                </a:solidFill>
                <a:latin typeface="Arial"/>
                <a:ea typeface="Arial"/>
              </a:rPr>
              <a:t>Se desarrollara un sistema de información que permitirá aprovechar las herramientas tecnológicas al alcance del siglo XXI para cumplir con los  estándares de calidad y control a esta micro empresa</a:t>
            </a:r>
            <a:endParaRPr b="0" lang="es-CO" sz="2400" spc="-1" strike="noStrike">
              <a:latin typeface="Arial"/>
            </a:endParaRPr>
          </a:p>
          <a:p>
            <a:pPr marL="457200" indent="-380520" algn="just">
              <a:lnSpc>
                <a:spcPct val="115000"/>
              </a:lnSpc>
              <a:buClr>
                <a:srgbClr val="000000"/>
              </a:buClr>
              <a:buFont typeface="Arial"/>
              <a:buChar char="●"/>
              <a:tabLst>
                <a:tab algn="l" pos="0"/>
              </a:tabLst>
            </a:pPr>
            <a:r>
              <a:rPr b="0" lang="es-ES" sz="2400" spc="-1" strike="noStrike">
                <a:solidFill>
                  <a:srgbClr val="000000"/>
                </a:solidFill>
                <a:latin typeface="Arial"/>
                <a:ea typeface="Arial"/>
              </a:rPr>
              <a:t>Sistematizar todos los procesos de esta micro empresa.</a:t>
            </a:r>
            <a:endParaRPr b="0" lang="es-CO" sz="2400" spc="-1" strike="noStrike">
              <a:latin typeface="Arial"/>
            </a:endParaRPr>
          </a:p>
          <a:p>
            <a:pPr marL="457200" algn="just">
              <a:lnSpc>
                <a:spcPct val="115000"/>
              </a:lnSpc>
              <a:spcBef>
                <a:spcPts val="1199"/>
              </a:spcBef>
              <a:tabLst>
                <a:tab algn="l" pos="0"/>
              </a:tabLst>
            </a:pPr>
            <a:endParaRPr b="0" lang="es-CO" sz="2400" spc="-1" strike="noStrike">
              <a:latin typeface="Arial"/>
            </a:endParaRPr>
          </a:p>
          <a:p>
            <a:pPr algn="just">
              <a:lnSpc>
                <a:spcPct val="115000"/>
              </a:lnSpc>
              <a:spcBef>
                <a:spcPts val="1199"/>
              </a:spcBef>
              <a:spcAft>
                <a:spcPts val="1199"/>
              </a:spcAft>
              <a:tabLst>
                <a:tab algn="l" pos="0"/>
              </a:tabLst>
            </a:pPr>
            <a:endParaRPr b="0" lang="es-CO"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Google Shape;135;p23"/>
          <p:cNvSpPr/>
          <p:nvPr/>
        </p:nvSpPr>
        <p:spPr>
          <a:xfrm>
            <a:off x="894600" y="754920"/>
            <a:ext cx="9690120" cy="5543640"/>
          </a:xfrm>
          <a:prstGeom prst="rect">
            <a:avLst/>
          </a:prstGeom>
          <a:noFill/>
          <a:ln w="0">
            <a:noFill/>
          </a:ln>
        </p:spPr>
        <p:style>
          <a:lnRef idx="0"/>
          <a:fillRef idx="0"/>
          <a:effectRef idx="0"/>
          <a:fontRef idx="minor"/>
        </p:style>
      </p:sp>
      <p:sp>
        <p:nvSpPr>
          <p:cNvPr id="213" name="Google Shape;136;p23"/>
          <p:cNvSpPr/>
          <p:nvPr/>
        </p:nvSpPr>
        <p:spPr>
          <a:xfrm>
            <a:off x="1192680" y="1118160"/>
            <a:ext cx="8143560" cy="4732920"/>
          </a:xfrm>
          <a:prstGeom prst="rect">
            <a:avLst/>
          </a:prstGeom>
          <a:noFill/>
          <a:ln w="0">
            <a:noFill/>
          </a:ln>
        </p:spPr>
        <p:style>
          <a:lnRef idx="0"/>
          <a:fillRef idx="0"/>
          <a:effectRef idx="0"/>
          <a:fontRef idx="minor"/>
        </p:style>
      </p:sp>
      <p:pic>
        <p:nvPicPr>
          <p:cNvPr id="214" name="Google Shape;137;p23" descr=""/>
          <p:cNvPicPr/>
          <p:nvPr/>
        </p:nvPicPr>
        <p:blipFill>
          <a:blip r:embed="rId1"/>
          <a:srcRect l="9972" t="10271" r="8754" b="7643"/>
          <a:stretch/>
        </p:blipFill>
        <p:spPr>
          <a:xfrm>
            <a:off x="1500120" y="1020240"/>
            <a:ext cx="8479080" cy="4816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Google Shape;143;p24"/>
          <p:cNvSpPr/>
          <p:nvPr/>
        </p:nvSpPr>
        <p:spPr>
          <a:xfrm>
            <a:off x="2250720" y="2990880"/>
            <a:ext cx="6507360" cy="1998360"/>
          </a:xfrm>
          <a:prstGeom prst="rect">
            <a:avLst/>
          </a:prstGeom>
          <a:noFill/>
          <a:ln w="0">
            <a:noFill/>
          </a:ln>
        </p:spPr>
        <p:style>
          <a:lnRef idx="0"/>
          <a:fillRef idx="0"/>
          <a:effectRef idx="0"/>
          <a:fontRef idx="minor"/>
        </p:style>
      </p:sp>
      <p:sp>
        <p:nvSpPr>
          <p:cNvPr id="216" name="Google Shape;144;p24"/>
          <p:cNvSpPr/>
          <p:nvPr/>
        </p:nvSpPr>
        <p:spPr>
          <a:xfrm>
            <a:off x="726840" y="95400"/>
            <a:ext cx="10193400" cy="5498640"/>
          </a:xfrm>
          <a:prstGeom prst="rect">
            <a:avLst/>
          </a:prstGeom>
          <a:noFill/>
          <a:ln w="0">
            <a:noFill/>
          </a:ln>
        </p:spPr>
        <p:style>
          <a:lnRef idx="0"/>
          <a:fillRef idx="0"/>
          <a:effectRef idx="0"/>
          <a:fontRef idx="minor"/>
        </p:style>
        <p:txBody>
          <a:bodyPr tIns="91440" bIns="91440">
            <a:noAutofit/>
          </a:bodyPr>
          <a:p>
            <a:pPr algn="ctr">
              <a:lnSpc>
                <a:spcPct val="100000"/>
              </a:lnSpc>
              <a:tabLst>
                <a:tab algn="l" pos="0"/>
              </a:tabLst>
            </a:pPr>
            <a:endParaRPr b="0" lang="es-CO" sz="1800" spc="-1" strike="noStrike">
              <a:latin typeface="Arial"/>
            </a:endParaRPr>
          </a:p>
          <a:p>
            <a:pPr algn="ctr">
              <a:lnSpc>
                <a:spcPct val="100000"/>
              </a:lnSpc>
              <a:tabLst>
                <a:tab algn="l" pos="0"/>
              </a:tabLst>
            </a:pPr>
            <a:endParaRPr b="0" lang="es-CO" sz="1800" spc="-1" strike="noStrike">
              <a:latin typeface="Arial"/>
            </a:endParaRPr>
          </a:p>
          <a:p>
            <a:pPr algn="ctr">
              <a:lnSpc>
                <a:spcPct val="115000"/>
              </a:lnSpc>
              <a:spcBef>
                <a:spcPts val="1199"/>
              </a:spcBef>
              <a:tabLst>
                <a:tab algn="l" pos="0"/>
              </a:tabLst>
            </a:pPr>
            <a:r>
              <a:rPr b="1" lang="es-ES" sz="2500" spc="-1" strike="noStrike">
                <a:solidFill>
                  <a:srgbClr val="ffffff"/>
                </a:solidFill>
                <a:latin typeface="Arial"/>
                <a:ea typeface="Arial"/>
              </a:rPr>
              <a:t>ANALISIS DE INFORMACION </a:t>
            </a:r>
            <a:endParaRPr b="0" lang="es-CO" sz="2500" spc="-1" strike="noStrike">
              <a:latin typeface="Arial"/>
            </a:endParaRPr>
          </a:p>
          <a:p>
            <a:pPr algn="just">
              <a:lnSpc>
                <a:spcPct val="115000"/>
              </a:lnSpc>
              <a:spcBef>
                <a:spcPts val="1199"/>
              </a:spcBef>
              <a:tabLst>
                <a:tab algn="l" pos="0"/>
              </a:tabLst>
            </a:pPr>
            <a:endParaRPr b="0" lang="es-CO" sz="2500" spc="-1" strike="noStrike">
              <a:latin typeface="Arial"/>
            </a:endParaRPr>
          </a:p>
          <a:p>
            <a:pPr algn="just">
              <a:lnSpc>
                <a:spcPct val="115000"/>
              </a:lnSpc>
              <a:spcBef>
                <a:spcPts val="1199"/>
              </a:spcBef>
              <a:tabLst>
                <a:tab algn="l" pos="0"/>
              </a:tabLst>
            </a:pPr>
            <a:r>
              <a:rPr b="0" lang="es-ES" sz="2400" spc="-1" strike="noStrike">
                <a:solidFill>
                  <a:srgbClr val="ffffff"/>
                </a:solidFill>
                <a:latin typeface="Arial"/>
                <a:ea typeface="Arial"/>
              </a:rPr>
              <a:t>De acuerdo a las distintas técnicas de recolección de datos se realiza una entrevista al señor Hernando Carvajal (Lácteos campesino 100% natural) y quien nos enseñó el proceso que realiza.</a:t>
            </a:r>
            <a:endParaRPr b="0" lang="es-CO" sz="2400" spc="-1" strike="noStrike">
              <a:latin typeface="Arial"/>
            </a:endParaRPr>
          </a:p>
          <a:p>
            <a:pPr algn="just">
              <a:lnSpc>
                <a:spcPct val="115000"/>
              </a:lnSpc>
              <a:spcBef>
                <a:spcPts val="1199"/>
              </a:spcBef>
              <a:spcAft>
                <a:spcPts val="1199"/>
              </a:spcAft>
              <a:tabLst>
                <a:tab algn="l" pos="0"/>
              </a:tabLst>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r>
              <a:rPr b="0" lang="es-ES" sz="2000" spc="-1" strike="noStrike">
                <a:solidFill>
                  <a:srgbClr val="000000"/>
                </a:solidFill>
                <a:latin typeface="Arial"/>
                <a:ea typeface="Arial"/>
              </a:rPr>
              <a:t>	</a:t>
            </a:r>
            <a:endParaRPr b="0" lang="es-CO" sz="2000" spc="-1" strike="noStrike">
              <a:latin typeface="Arial"/>
            </a:endParaRPr>
          </a:p>
        </p:txBody>
      </p:sp>
      <p:pic>
        <p:nvPicPr>
          <p:cNvPr id="217" name="Google Shape;145;p24" descr=""/>
          <p:cNvPicPr/>
          <p:nvPr/>
        </p:nvPicPr>
        <p:blipFill>
          <a:blip r:embed="rId1"/>
          <a:srcRect l="35510" t="3430" r="35594" b="15692"/>
          <a:stretch/>
        </p:blipFill>
        <p:spPr>
          <a:xfrm>
            <a:off x="1975320" y="3347280"/>
            <a:ext cx="2440800" cy="3215160"/>
          </a:xfrm>
          <a:prstGeom prst="rect">
            <a:avLst/>
          </a:prstGeom>
          <a:ln w="0">
            <a:noFill/>
          </a:ln>
        </p:spPr>
      </p:pic>
      <p:pic>
        <p:nvPicPr>
          <p:cNvPr id="218" name="Google Shape;146;p24" descr=""/>
          <p:cNvPicPr/>
          <p:nvPr/>
        </p:nvPicPr>
        <p:blipFill>
          <a:blip r:embed="rId2"/>
          <a:srcRect l="3386" t="3878" r="5571" b="13606"/>
          <a:stretch/>
        </p:blipFill>
        <p:spPr>
          <a:xfrm>
            <a:off x="5262120" y="3347280"/>
            <a:ext cx="4975560" cy="3119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Google Shape;152;p25"/>
          <p:cNvSpPr/>
          <p:nvPr/>
        </p:nvSpPr>
        <p:spPr>
          <a:xfrm>
            <a:off x="1062360" y="1024920"/>
            <a:ext cx="10063080" cy="484488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1" lang="es-ES" sz="2100" spc="-1" strike="noStrike">
                <a:solidFill>
                  <a:srgbClr val="000000"/>
                </a:solidFill>
                <a:latin typeface="Calibri"/>
                <a:ea typeface="Calibri"/>
              </a:rPr>
              <a:t>FORMATOS DE OBSERVACIÓN</a:t>
            </a:r>
            <a:endParaRPr b="0" lang="es-CO" sz="2100" spc="-1" strike="noStrike">
              <a:latin typeface="Arial"/>
            </a:endParaRPr>
          </a:p>
          <a:p>
            <a:pPr>
              <a:lnSpc>
                <a:spcPct val="100000"/>
              </a:lnSpc>
              <a:tabLst>
                <a:tab algn="l" pos="0"/>
              </a:tabLst>
            </a:pPr>
            <a:endParaRPr b="0" lang="es-CO" sz="2100" spc="-1" strike="noStrike">
              <a:latin typeface="Arial"/>
            </a:endParaRPr>
          </a:p>
          <a:p>
            <a:pPr>
              <a:lnSpc>
                <a:spcPct val="100000"/>
              </a:lnSpc>
              <a:tabLst>
                <a:tab algn="l" pos="0"/>
              </a:tabLst>
            </a:pPr>
            <a:r>
              <a:rPr b="1" lang="es-ES" sz="1900" spc="-1" strike="noStrike">
                <a:solidFill>
                  <a:srgbClr val="000000"/>
                </a:solidFill>
                <a:latin typeface="Arial"/>
                <a:ea typeface="Arial"/>
              </a:rPr>
              <a:t>Formato de encuesta </a:t>
            </a:r>
            <a:endParaRPr b="0" lang="es-CO" sz="1900" spc="-1" strike="noStrike">
              <a:latin typeface="Arial"/>
            </a:endParaRPr>
          </a:p>
          <a:p>
            <a:pPr>
              <a:lnSpc>
                <a:spcPct val="100000"/>
              </a:lnSpc>
              <a:tabLst>
                <a:tab algn="l" pos="0"/>
              </a:tabLst>
            </a:pPr>
            <a:r>
              <a:rPr b="0" lang="es-ES" sz="1600" spc="-1" strike="noStrike" u="sng">
                <a:solidFill>
                  <a:srgbClr val="0563c1"/>
                </a:solidFill>
                <a:uFillTx/>
                <a:latin typeface="Arial"/>
                <a:ea typeface="Arial"/>
                <a:hlinkClick r:id="rId1"/>
              </a:rPr>
              <a:t>https://docs.google.com/forms/d/1QpkFgJe3z-CzbFyMhmwjdF_DR7r-donzSx8VpN1HPic/prefill</a:t>
            </a: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r>
              <a:rPr b="1" lang="es-ES" sz="1900" spc="-1" strike="noStrike">
                <a:solidFill>
                  <a:srgbClr val="000000"/>
                </a:solidFill>
                <a:latin typeface="Arial"/>
                <a:ea typeface="Arial"/>
              </a:rPr>
              <a:t>Formato entrevista </a:t>
            </a:r>
            <a:endParaRPr b="0" lang="es-CO" sz="1900" spc="-1" strike="noStrike">
              <a:latin typeface="Arial"/>
            </a:endParaRPr>
          </a:p>
          <a:p>
            <a:pPr>
              <a:lnSpc>
                <a:spcPct val="100000"/>
              </a:lnSpc>
              <a:tabLst>
                <a:tab algn="l" pos="0"/>
              </a:tabLst>
            </a:pPr>
            <a:r>
              <a:rPr b="0" lang="es-ES" sz="1600" spc="-1" strike="noStrike" u="sng">
                <a:solidFill>
                  <a:srgbClr val="0563c1"/>
                </a:solidFill>
                <a:uFillTx/>
                <a:latin typeface="Arial"/>
                <a:ea typeface="Arial"/>
                <a:hlinkClick r:id="rId2"/>
              </a:rPr>
              <a:t>https://docs.google.com/document/d/1l49e7OG29bIUI7Vx-_KWYqg9bWNAyQ4ymS0jexOpGn8/edit</a:t>
            </a: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a:p>
            <a:pPr>
              <a:lnSpc>
                <a:spcPct val="100000"/>
              </a:lnSpc>
              <a:tabLst>
                <a:tab algn="l" pos="0"/>
              </a:tabLst>
            </a:pPr>
            <a:endParaRPr b="0" lang="es-CO" sz="1600" spc="-1" strike="noStrike">
              <a:latin typeface="Arial"/>
            </a:endParaRPr>
          </a:p>
        </p:txBody>
      </p:sp>
      <p:pic>
        <p:nvPicPr>
          <p:cNvPr id="220" name="Google Shape;153;p25" descr=""/>
          <p:cNvPicPr/>
          <p:nvPr/>
        </p:nvPicPr>
        <p:blipFill>
          <a:blip r:embed="rId3"/>
          <a:stretch/>
        </p:blipFill>
        <p:spPr>
          <a:xfrm>
            <a:off x="2772000" y="4127040"/>
            <a:ext cx="1580760" cy="1498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Google Shape;159;p26"/>
          <p:cNvSpPr/>
          <p:nvPr/>
        </p:nvSpPr>
        <p:spPr>
          <a:xfrm>
            <a:off x="894600" y="754920"/>
            <a:ext cx="9690120" cy="5543640"/>
          </a:xfrm>
          <a:prstGeom prst="rect">
            <a:avLst/>
          </a:prstGeom>
          <a:noFill/>
          <a:ln w="0">
            <a:noFill/>
          </a:ln>
        </p:spPr>
        <p:style>
          <a:lnRef idx="0"/>
          <a:fillRef idx="0"/>
          <a:effectRef idx="0"/>
          <a:fontRef idx="minor"/>
        </p:style>
      </p:sp>
      <p:sp>
        <p:nvSpPr>
          <p:cNvPr id="222" name="Google Shape;160;p26"/>
          <p:cNvSpPr/>
          <p:nvPr/>
        </p:nvSpPr>
        <p:spPr>
          <a:xfrm>
            <a:off x="1192680" y="1118160"/>
            <a:ext cx="8143560" cy="4732920"/>
          </a:xfrm>
          <a:prstGeom prst="rect">
            <a:avLst/>
          </a:prstGeom>
          <a:noFill/>
          <a:ln w="0">
            <a:noFill/>
          </a:ln>
        </p:spPr>
        <p:style>
          <a:lnRef idx="0"/>
          <a:fillRef idx="0"/>
          <a:effectRef idx="0"/>
          <a:fontRef idx="minor"/>
        </p:style>
      </p:sp>
      <p:graphicFrame>
        <p:nvGraphicFramePr>
          <p:cNvPr id="223" name="Google Shape;161;p26"/>
          <p:cNvGraphicFramePr/>
          <p:nvPr/>
        </p:nvGraphicFramePr>
        <p:xfrm>
          <a:off x="3197520" y="1874520"/>
          <a:ext cx="4009680" cy="12240"/>
        </p:xfrm>
        <a:graphic>
          <a:graphicData uri="http://schemas.openxmlformats.org/drawingml/2006/table">
            <a:tbl>
              <a:tblPr/>
              <a:tblGrid>
                <a:gridCol w="4009680"/>
              </a:tblGrid>
              <a:tr h="12600">
                <a:tc>
                  <a:tcPr marL="44280" marR="44280">
                    <a:lnT w="6480">
                      <a:solidFill>
                        <a:srgbClr val="292929"/>
                      </a:solidFill>
                    </a:lnT>
                    <a:noFill/>
                  </a:tcPr>
                </a:tc>
              </a:tr>
            </a:tbl>
          </a:graphicData>
        </a:graphic>
      </p:graphicFrame>
      <p:sp>
        <p:nvSpPr>
          <p:cNvPr id="224" name="Google Shape;162;p26"/>
          <p:cNvSpPr/>
          <p:nvPr/>
        </p:nvSpPr>
        <p:spPr>
          <a:xfrm>
            <a:off x="1863720" y="2170800"/>
            <a:ext cx="5505120" cy="29995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endParaRPr b="0" lang="es-CO" sz="1800" spc="-1" strike="noStrike">
              <a:latin typeface="Arial"/>
            </a:endParaRPr>
          </a:p>
          <a:p>
            <a:pPr>
              <a:lnSpc>
                <a:spcPct val="100000"/>
              </a:lnSpc>
              <a:tabLst>
                <a:tab algn="l" pos="0"/>
              </a:tabLst>
            </a:pPr>
            <a:endParaRPr b="0" lang="es-CO" sz="1800" spc="-1" strike="noStrike">
              <a:latin typeface="Arial"/>
            </a:endParaRPr>
          </a:p>
          <a:p>
            <a:pPr>
              <a:lnSpc>
                <a:spcPct val="100000"/>
              </a:lnSpc>
              <a:tabLst>
                <a:tab algn="l" pos="0"/>
              </a:tabLst>
            </a:pPr>
            <a:endParaRPr b="0" lang="es-CO" sz="1800" spc="-1" strike="noStrike">
              <a:latin typeface="Arial"/>
            </a:endParaRPr>
          </a:p>
          <a:p>
            <a:pPr>
              <a:lnSpc>
                <a:spcPct val="100000"/>
              </a:lnSpc>
              <a:tabLst>
                <a:tab algn="l" pos="0"/>
              </a:tabLst>
            </a:pPr>
            <a:endParaRPr b="0" lang="es-CO" sz="1800" spc="-1" strike="noStrike">
              <a:latin typeface="Arial"/>
            </a:endParaRPr>
          </a:p>
          <a:p>
            <a:pPr>
              <a:lnSpc>
                <a:spcPct val="100000"/>
              </a:lnSpc>
              <a:tabLst>
                <a:tab algn="l" pos="0"/>
              </a:tabLst>
            </a:pPr>
            <a:endParaRPr b="0" lang="es-CO" sz="1800" spc="-1" strike="noStrike">
              <a:latin typeface="Arial"/>
            </a:endParaRPr>
          </a:p>
          <a:p>
            <a:pPr marL="1440000">
              <a:lnSpc>
                <a:spcPct val="100000"/>
              </a:lnSpc>
              <a:tabLst>
                <a:tab algn="l" pos="0"/>
              </a:tabLst>
            </a:pPr>
            <a:r>
              <a:rPr b="1" lang="es-ES" sz="1600" spc="-1" strike="noStrike">
                <a:solidFill>
                  <a:srgbClr val="5f5f5f"/>
                </a:solidFill>
                <a:latin typeface="Arial"/>
                <a:ea typeface="Arial"/>
              </a:rPr>
              <a:t>Especificación de requisitos de software</a:t>
            </a:r>
            <a:endParaRPr b="0" lang="es-CO" sz="1600" spc="-1" strike="noStrike">
              <a:latin typeface="Arial"/>
            </a:endParaRPr>
          </a:p>
          <a:p>
            <a:pPr marL="1440000">
              <a:lnSpc>
                <a:spcPct val="100000"/>
              </a:lnSpc>
              <a:tabLst>
                <a:tab algn="l" pos="0"/>
              </a:tabLst>
            </a:pPr>
            <a:endParaRPr b="0" lang="es-CO" sz="1600" spc="-1" strike="noStrike">
              <a:latin typeface="Arial"/>
            </a:endParaRPr>
          </a:p>
          <a:p>
            <a:pPr marL="1440000">
              <a:lnSpc>
                <a:spcPct val="100000"/>
              </a:lnSpc>
              <a:tabLst>
                <a:tab algn="l" pos="0"/>
              </a:tabLst>
            </a:pPr>
            <a:r>
              <a:rPr b="1" lang="es-ES" sz="1200" spc="-1" strike="noStrike">
                <a:solidFill>
                  <a:srgbClr val="5f5f5f"/>
                </a:solidFill>
                <a:latin typeface="Arial"/>
                <a:ea typeface="Arial"/>
              </a:rPr>
              <a:t>Proyecto: SICV (Sistema de Información Control Ventas)</a:t>
            </a:r>
            <a:endParaRPr b="0" lang="es-CO" sz="1200" spc="-1" strike="noStrike">
              <a:latin typeface="Arial"/>
            </a:endParaRPr>
          </a:p>
          <a:p>
            <a:pPr marL="1440000">
              <a:lnSpc>
                <a:spcPct val="100000"/>
              </a:lnSpc>
              <a:tabLst>
                <a:tab algn="l" pos="0"/>
              </a:tabLst>
            </a:pPr>
            <a:endParaRPr b="0" lang="es-CO" sz="1200" spc="-1" strike="noStrike">
              <a:latin typeface="Arial"/>
            </a:endParaRPr>
          </a:p>
          <a:p>
            <a:pPr marL="1440000">
              <a:lnSpc>
                <a:spcPct val="100000"/>
              </a:lnSpc>
              <a:tabLst>
                <a:tab algn="l" pos="0"/>
              </a:tabLst>
            </a:pPr>
            <a:endParaRPr b="0" lang="es-CO" sz="1200" spc="-1" strike="noStrike">
              <a:latin typeface="Arial"/>
            </a:endParaRPr>
          </a:p>
          <a:p>
            <a:pPr>
              <a:lnSpc>
                <a:spcPct val="100000"/>
              </a:lnSpc>
              <a:tabLst>
                <a:tab algn="l" pos="0"/>
              </a:tabLst>
            </a:pPr>
            <a:endParaRPr b="0" lang="es-CO" sz="1200" spc="-1" strike="noStrike">
              <a:latin typeface="Arial"/>
            </a:endParaRPr>
          </a:p>
          <a:p>
            <a:pPr>
              <a:lnSpc>
                <a:spcPct val="100000"/>
              </a:lnSpc>
              <a:tabLst>
                <a:tab algn="l" pos="0"/>
              </a:tabLst>
            </a:pPr>
            <a:endParaRPr b="0" lang="es-CO" sz="1200" spc="-1" strike="noStrike">
              <a:latin typeface="Arial"/>
            </a:endParaRPr>
          </a:p>
          <a:p>
            <a:pPr>
              <a:lnSpc>
                <a:spcPct val="100000"/>
              </a:lnSpc>
              <a:spcBef>
                <a:spcPts val="1199"/>
              </a:spcBef>
              <a:tabLst>
                <a:tab algn="l" pos="0"/>
              </a:tabLst>
            </a:pPr>
            <a:endParaRPr b="0" lang="es-CO" sz="1200" spc="-1" strike="noStrike">
              <a:latin typeface="Arial"/>
            </a:endParaRPr>
          </a:p>
          <a:p>
            <a:pPr>
              <a:lnSpc>
                <a:spcPct val="100000"/>
              </a:lnSpc>
              <a:spcBef>
                <a:spcPts val="1199"/>
              </a:spcBef>
              <a:tabLst>
                <a:tab algn="l" pos="0"/>
              </a:tabLst>
            </a:pPr>
            <a:endParaRPr b="0" lang="es-CO" sz="1200" spc="-1" strike="noStrike">
              <a:latin typeface="Arial"/>
            </a:endParaRPr>
          </a:p>
          <a:p>
            <a:pPr>
              <a:lnSpc>
                <a:spcPct val="100000"/>
              </a:lnSpc>
              <a:spcBef>
                <a:spcPts val="300"/>
              </a:spcBef>
              <a:tabLst>
                <a:tab algn="l" pos="0"/>
              </a:tabLst>
            </a:pPr>
            <a:endParaRPr b="0" lang="es-CO"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TotalTime>
  <Application>LibreOffice/7.1.3.2$Windows_X86_64 LibreOffice_project/47f78053abe362b9384784d31a6e56f8511eb1c1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es-CO</dc:language>
  <cp:lastModifiedBy/>
  <dcterms:modified xsi:type="dcterms:W3CDTF">2021-06-19T11:30:24Z</dcterms:modified>
  <cp:revision>1</cp:revision>
  <dc:subject/>
  <dc:title/>
</cp:coreProperties>
</file>